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68" r:id="rId2"/>
    <p:sldId id="269" r:id="rId3"/>
    <p:sldId id="257" r:id="rId4"/>
    <p:sldId id="258" r:id="rId5"/>
    <p:sldId id="261" r:id="rId6"/>
    <p:sldId id="424" r:id="rId7"/>
    <p:sldId id="425" r:id="rId8"/>
    <p:sldId id="281" r:id="rId9"/>
    <p:sldId id="427" r:id="rId10"/>
    <p:sldId id="282" r:id="rId11"/>
    <p:sldId id="285" r:id="rId12"/>
    <p:sldId id="283" r:id="rId13"/>
    <p:sldId id="284" r:id="rId14"/>
    <p:sldId id="280" r:id="rId15"/>
    <p:sldId id="401" r:id="rId16"/>
    <p:sldId id="418" r:id="rId17"/>
    <p:sldId id="264" r:id="rId18"/>
    <p:sldId id="265" r:id="rId19"/>
    <p:sldId id="267"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5205887" name="肖旸" initials="肖"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614" autoAdjust="0"/>
  </p:normalViewPr>
  <p:slideViewPr>
    <p:cSldViewPr snapToGrid="0">
      <p:cViewPr varScale="1">
        <p:scale>
          <a:sx n="87" d="100"/>
          <a:sy n="87" d="100"/>
        </p:scale>
        <p:origin x="291"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5</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10709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98511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2A0AB4E-63C4-9548-A330-CCCE1C9D7716}" type="slidenum">
              <a:rPr kumimoji="1" lang="zh-CN" altLang="en-US" smtClean="0"/>
              <a:t>17</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34344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5.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image" Target="../media/image4.png"/><Relationship Id="rId2" Type="http://schemas.openxmlformats.org/officeDocument/2006/relationships/tags" Target="../tags/tag3.xml"/><Relationship Id="rId16" Type="http://schemas.openxmlformats.org/officeDocument/2006/relationships/notesSlide" Target="../notesSlides/notesSlide2.xml"/><Relationship Id="rId20" Type="http://schemas.openxmlformats.org/officeDocument/2006/relationships/image" Target="../media/image6.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xml"/><Relationship Id="rId10" Type="http://schemas.openxmlformats.org/officeDocument/2006/relationships/tags" Target="../tags/tag11.xml"/><Relationship Id="rId19" Type="http://schemas.microsoft.com/office/2007/relationships/hdphoto" Target="../media/hdphoto2.wd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4.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slideLayout" Target="../slideLayouts/slideLayout1.xml"/><Relationship Id="rId2" Type="http://schemas.openxmlformats.org/officeDocument/2006/relationships/tags" Target="../tags/tag17.xml"/><Relationship Id="rId16" Type="http://schemas.openxmlformats.org/officeDocument/2006/relationships/tags" Target="../tags/tag31.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tags" Target="../tags/tag30.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l="-40217" r="-4315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39"/>
          <p:cNvSpPr/>
          <p:nvPr/>
        </p:nvSpPr>
        <p:spPr>
          <a:xfrm>
            <a:off x="6849515" y="-38626"/>
            <a:ext cx="5342484" cy="693525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37" name="矩形 36"/>
          <p:cNvSpPr/>
          <p:nvPr/>
        </p:nvSpPr>
        <p:spPr>
          <a:xfrm>
            <a:off x="-20217" y="-38627"/>
            <a:ext cx="997882" cy="695513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pic>
        <p:nvPicPr>
          <p:cNvPr id="3" name="图片 2"/>
          <p:cNvPicPr>
            <a:picLocks noChangeAspect="1"/>
          </p:cNvPicPr>
          <p:nvPr/>
        </p:nvPicPr>
        <p:blipFill rotWithShape="1">
          <a:blip r:embed="rId4" cstate="print">
            <a:duotone>
              <a:prstClr val="black"/>
              <a:srgbClr val="7E181B">
                <a:tint val="45000"/>
                <a:satMod val="400000"/>
              </a:srgbClr>
            </a:duotone>
            <a:extLst>
              <a:ext uri="{BEBA8EAE-BF5A-486C-A8C5-ECC9F3942E4B}">
                <a14:imgProps xmlns:a14="http://schemas.microsoft.com/office/drawing/2010/main">
                  <a14:imgLayer r:embed="rId5">
                    <a14:imgEffect>
                      <a14:artisticPhotocopy detail="2"/>
                    </a14:imgEffect>
                  </a14:imgLayer>
                </a14:imgProps>
              </a:ext>
              <a:ext uri="{28A0092B-C50C-407E-A947-70E740481C1C}">
                <a14:useLocalDpi xmlns:a14="http://schemas.microsoft.com/office/drawing/2010/main" val="0"/>
              </a:ext>
            </a:extLst>
          </a:blip>
          <a:srcRect l="57443"/>
          <a:stretch>
            <a:fillRect/>
          </a:stretch>
        </p:blipFill>
        <p:spPr>
          <a:xfrm>
            <a:off x="6888869" y="4832935"/>
            <a:ext cx="5342484" cy="2574825"/>
          </a:xfrm>
          <a:prstGeom prst="rect">
            <a:avLst/>
          </a:prstGeom>
        </p:spPr>
      </p:pic>
      <p:sp>
        <p:nvSpPr>
          <p:cNvPr id="7" name="文本框 6"/>
          <p:cNvSpPr txBox="1"/>
          <p:nvPr/>
        </p:nvSpPr>
        <p:spPr>
          <a:xfrm>
            <a:off x="6986270" y="1431925"/>
            <a:ext cx="4745355" cy="1999615"/>
          </a:xfrm>
          <a:prstGeom prst="rect">
            <a:avLst/>
          </a:prstGeom>
          <a:noFill/>
        </p:spPr>
        <p:txBody>
          <a:bodyPr wrap="square" rtlCol="0">
            <a:spAutoFit/>
          </a:bodyPr>
          <a:lstStyle/>
          <a:p>
            <a:pPr algn="r"/>
            <a:r>
              <a:rPr sz="4400" dirty="0">
                <a:solidFill>
                  <a:schemeClr val="bg1"/>
                </a:solidFill>
                <a:latin typeface="隶书" panose="02010509060101010101" charset="-122"/>
                <a:ea typeface="隶书" panose="02010509060101010101" charset="-122"/>
                <a:cs typeface="字魂105号-简雅黑" panose="00000500000000000000" pitchFamily="2" charset="-122"/>
              </a:rPr>
              <a:t>数字电路仿真中组合逻辑环路分析</a:t>
            </a:r>
          </a:p>
          <a:p>
            <a:pPr algn="r"/>
            <a:endParaRPr lang="en-US" altLang="zh-CN" sz="3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cxnSp>
        <p:nvCxnSpPr>
          <p:cNvPr id="11" name="直接连接符 10"/>
          <p:cNvCxnSpPr/>
          <p:nvPr/>
        </p:nvCxnSpPr>
        <p:spPr>
          <a:xfrm>
            <a:off x="5838313" y="4240505"/>
            <a:ext cx="997882" cy="0"/>
          </a:xfrm>
          <a:prstGeom prst="line">
            <a:avLst/>
          </a:prstGeom>
          <a:ln w="28575">
            <a:solidFill>
              <a:srgbClr val="9A000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113905" y="3910330"/>
            <a:ext cx="4641850" cy="783590"/>
          </a:xfrm>
          <a:prstGeom prst="rect">
            <a:avLst/>
          </a:prstGeom>
          <a:noFill/>
        </p:spPr>
        <p:txBody>
          <a:bodyPr wrap="square" rtlCol="0">
            <a:spAutoFit/>
          </a:bodyPr>
          <a:lstStyle/>
          <a:p>
            <a:pPr algn="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殷晨云</a:t>
            </a: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李亚飞</a:t>
            </a: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肖旸</a:t>
            </a:r>
            <a:endPar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endParaRPr>
          </a:p>
          <a:p>
            <a:pPr indent="0" algn="r" fontAlgn="auto">
              <a:spcBef>
                <a:spcPts val="600"/>
              </a:spcBef>
            </a:pP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2024</a:t>
            </a: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年</a:t>
            </a: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12</a:t>
            </a: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月</a:t>
            </a:r>
            <a:r>
              <a:rPr lang="en-US" altLang="zh-CN" sz="2000" b="1" dirty="0">
                <a:solidFill>
                  <a:schemeClr val="bg1"/>
                </a:solidFill>
                <a:latin typeface="宋体" panose="02010600030101010101" pitchFamily="2" charset="-122"/>
                <a:ea typeface="宋体" panose="02010600030101010101" pitchFamily="2" charset="-122"/>
                <a:cs typeface="宋体" panose="02010600030101010101" pitchFamily="2" charset="-122"/>
              </a:rPr>
              <a:t>23</a:t>
            </a:r>
            <a:r>
              <a:rPr lang="zh-CN" altLang="en-US" sz="2000" b="1" dirty="0">
                <a:solidFill>
                  <a:schemeClr val="bg1"/>
                </a:solidFill>
                <a:latin typeface="宋体" panose="02010600030101010101" pitchFamily="2" charset="-122"/>
                <a:ea typeface="宋体" panose="02010600030101010101" pitchFamily="2" charset="-122"/>
                <a:cs typeface="宋体" panose="02010600030101010101" pitchFamily="2" charset="-122"/>
              </a:rPr>
              <a:t>日</a:t>
            </a:r>
          </a:p>
        </p:txBody>
      </p:sp>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9991" y="458041"/>
            <a:ext cx="1758315" cy="495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0" y="1337945"/>
            <a:ext cx="6096000" cy="721995"/>
          </a:xfrm>
          <a:prstGeom prst="rect">
            <a:avLst/>
          </a:prstGeom>
          <a:noFill/>
        </p:spPr>
        <p:txBody>
          <a:bodyPr wrap="square" rtlCol="0" anchor="t">
            <a:spAutoFit/>
          </a:bodyPr>
          <a:lstStyle/>
          <a:p>
            <a:pPr algn="just">
              <a:lnSpc>
                <a:spcPct val="114000"/>
              </a:lnSpc>
            </a:pPr>
            <a:r>
              <a:rPr lang="en-US" altLang="zh-CN" dirty="0">
                <a:latin typeface="微软雅黑" panose="020B0503020204020204" charset="-122"/>
                <a:ea typeface="微软雅黑" panose="020B0503020204020204" charset="-122"/>
                <a:sym typeface="+mn-ea"/>
              </a:rPr>
              <a:t>Q3</a:t>
            </a:r>
            <a:r>
              <a:rPr lang="zh-CN" altLang="en-US" dirty="0">
                <a:latin typeface="微软雅黑" panose="020B0503020204020204" charset="-122"/>
                <a:ea typeface="微软雅黑" panose="020B0503020204020204" charset="-122"/>
                <a:sym typeface="+mn-ea"/>
              </a:rPr>
              <a:t>：</a:t>
            </a:r>
            <a:r>
              <a:rPr lang="zh-CN" altLang="en-US" sz="1800" dirty="0">
                <a:latin typeface="微软雅黑" panose="020B0503020204020204" charset="-122"/>
                <a:ea typeface="微软雅黑" panose="020B0503020204020204" charset="-122"/>
                <a:sym typeface="+mn-ea"/>
              </a:rPr>
              <a:t>找出可能产生持续震荡的强连通分量，并输出发生震荡的门数最多的条件。</a:t>
            </a:r>
            <a:endParaRPr lang="zh-CN" altLang="en-US" dirty="0">
              <a:latin typeface="微软雅黑" panose="020B0503020204020204" charset="-122"/>
              <a:ea typeface="微软雅黑" panose="020B0503020204020204" charset="-122"/>
              <a:sym typeface="+mn-ea"/>
            </a:endParaRPr>
          </a:p>
        </p:txBody>
      </p:sp>
      <p:sp>
        <p:nvSpPr>
          <p:cNvPr id="9" name="文本框 8"/>
          <p:cNvSpPr txBox="1"/>
          <p:nvPr/>
        </p:nvSpPr>
        <p:spPr>
          <a:xfrm>
            <a:off x="960120" y="2255520"/>
            <a:ext cx="6569075" cy="3691255"/>
          </a:xfrm>
          <a:prstGeom prst="rect">
            <a:avLst/>
          </a:prstGeom>
          <a:noFill/>
        </p:spPr>
        <p:txBody>
          <a:bodyPr wrap="square" rtlCol="0" anchor="t">
            <a:noAutofit/>
          </a:bodyPr>
          <a:lstStyle/>
          <a:p>
            <a:pPr indent="0" algn="just" fontAlgn="auto">
              <a:lnSpc>
                <a:spcPct val="114000"/>
              </a:lnSpc>
            </a:pPr>
            <a:r>
              <a:rPr lang="zh-CN" altLang="en-US" dirty="0">
                <a:latin typeface="微软雅黑" panose="020B0503020204020204" charset="-122"/>
                <a:ea typeface="微软雅黑" panose="020B0503020204020204" charset="-122"/>
                <a:sym typeface="+mn-ea"/>
              </a:rPr>
              <a:t>在多环嵌套中，震荡可以向父节点</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驱动节点</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传播。第三题中我们需要获得环路中各个部分的震荡信息，因此需要从公共二输入门的输入节点开始判断。</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zh-CN" altLang="en-US" dirty="0">
                <a:latin typeface="微软雅黑" panose="020B0503020204020204" charset="-122"/>
                <a:ea typeface="微软雅黑" panose="020B0503020204020204" charset="-122"/>
                <a:sym typeface="+mn-ea"/>
              </a:rPr>
              <a:t>决定值</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非决定值</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震荡部分的外部输入一定是非决定值</a:t>
            </a:r>
            <a:r>
              <a:rPr lang="en-US" altLang="zh-CN" dirty="0">
                <a:latin typeface="微软雅黑" panose="020B0503020204020204" charset="-122"/>
                <a:ea typeface="微软雅黑" panose="020B0503020204020204" charset="-122"/>
                <a:sym typeface="+mn-ea"/>
              </a:rPr>
              <a:t>)</a:t>
            </a: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zh-CN" altLang="en-US" dirty="0">
                <a:latin typeface="微软雅黑" panose="020B0503020204020204" charset="-122"/>
                <a:ea typeface="微软雅黑" panose="020B0503020204020204" charset="-122"/>
                <a:sym typeface="+mn-ea"/>
              </a:rPr>
              <a:t>使用多点</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和反向搜索的方法求解：</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zh-CN" altLang="en-US" dirty="0">
                <a:latin typeface="微软雅黑" panose="020B0503020204020204" charset="-122"/>
                <a:ea typeface="微软雅黑" panose="020B0503020204020204" charset="-122"/>
                <a:sym typeface="+mn-ea"/>
              </a:rPr>
              <a:t>反向搜索</a:t>
            </a:r>
            <a:r>
              <a:rPr lang="en-US" altLang="zh-CN" dirty="0">
                <a:latin typeface="微软雅黑" panose="020B0503020204020204" charset="-122"/>
                <a:ea typeface="微软雅黑" panose="020B0503020204020204" charset="-122"/>
                <a:sym typeface="+mn-ea"/>
              </a:rPr>
              <a:t>:</a:t>
            </a:r>
          </a:p>
          <a:p>
            <a:pPr indent="0" algn="just" fontAlgn="auto">
              <a:lnSpc>
                <a:spcPct val="114000"/>
              </a:lnSpc>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一个二输入门两个输入端分别在两个不同的</a:t>
            </a:r>
            <a:r>
              <a:rPr lang="en-US" altLang="zh-CN" dirty="0">
                <a:latin typeface="微软雅黑" panose="020B0503020204020204" charset="-122"/>
                <a:ea typeface="微软雅黑" panose="020B0503020204020204" charset="-122"/>
                <a:sym typeface="+mn-ea"/>
              </a:rPr>
              <a:t>circle</a:t>
            </a:r>
            <a:r>
              <a:rPr lang="zh-CN" altLang="en-US" dirty="0">
                <a:latin typeface="微软雅黑" panose="020B0503020204020204" charset="-122"/>
                <a:ea typeface="微软雅黑" panose="020B0503020204020204" charset="-122"/>
                <a:sym typeface="+mn-ea"/>
              </a:rPr>
              <a:t>中，如果判断其中一个</a:t>
            </a:r>
            <a:r>
              <a:rPr lang="en-US" altLang="zh-CN" dirty="0">
                <a:latin typeface="微软雅黑" panose="020B0503020204020204" charset="-122"/>
                <a:ea typeface="微软雅黑" panose="020B0503020204020204" charset="-122"/>
                <a:sym typeface="+mn-ea"/>
              </a:rPr>
              <a:t>circle</a:t>
            </a:r>
            <a:r>
              <a:rPr lang="zh-CN" altLang="en-US" dirty="0">
                <a:latin typeface="微软雅黑" panose="020B0503020204020204" charset="-122"/>
                <a:ea typeface="微软雅黑" panose="020B0503020204020204" charset="-122"/>
                <a:sym typeface="+mn-ea"/>
              </a:rPr>
              <a:t>会发生震荡，那么此时另一个输入端一定是非决定值。我们只需要离该</a:t>
            </a:r>
            <a:r>
              <a:rPr lang="en-US" altLang="zh-CN" dirty="0">
                <a:latin typeface="微软雅黑" panose="020B0503020204020204" charset="-122"/>
                <a:ea typeface="微软雅黑" panose="020B0503020204020204" charset="-122"/>
                <a:sym typeface="+mn-ea"/>
              </a:rPr>
              <a:t>port</a:t>
            </a:r>
            <a:r>
              <a:rPr lang="zh-CN" altLang="en-US" dirty="0">
                <a:latin typeface="微软雅黑" panose="020B0503020204020204" charset="-122"/>
                <a:ea typeface="微软雅黑" panose="020B0503020204020204" charset="-122"/>
                <a:sym typeface="+mn-ea"/>
              </a:rPr>
              <a:t>最近的一个两输入门可以通过</a:t>
            </a:r>
            <a:r>
              <a:rPr lang="en-US" altLang="zh-CN" dirty="0">
                <a:latin typeface="微软雅黑" panose="020B0503020204020204" charset="-122"/>
                <a:ea typeface="微软雅黑" panose="020B0503020204020204" charset="-122"/>
                <a:sym typeface="+mn-ea"/>
              </a:rPr>
              <a:t>Input</a:t>
            </a:r>
            <a:r>
              <a:rPr lang="zh-CN" altLang="en-US" dirty="0">
                <a:latin typeface="微软雅黑" panose="020B0503020204020204" charset="-122"/>
                <a:ea typeface="微软雅黑" panose="020B0503020204020204" charset="-122"/>
                <a:sym typeface="+mn-ea"/>
              </a:rPr>
              <a:t>屏蔽震荡部分并生成该值即可。</a:t>
            </a: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p:txBody>
      </p:sp>
      <p:pic>
        <p:nvPicPr>
          <p:cNvPr id="11" name="图片 10">
            <a:extLst>
              <a:ext uri="{FF2B5EF4-FFF2-40B4-BE49-F238E27FC236}">
                <a16:creationId xmlns:a16="http://schemas.microsoft.com/office/drawing/2014/main" id="{5C7FE07B-0EA4-5164-F0BB-44FDCED7C887}"/>
              </a:ext>
            </a:extLst>
          </p:cNvPr>
          <p:cNvPicPr>
            <a:picLocks noChangeAspect="1"/>
          </p:cNvPicPr>
          <p:nvPr/>
        </p:nvPicPr>
        <p:blipFill>
          <a:blip r:embed="rId4"/>
          <a:stretch>
            <a:fillRect/>
          </a:stretch>
        </p:blipFill>
        <p:spPr>
          <a:xfrm>
            <a:off x="8502985" y="1070489"/>
            <a:ext cx="2591443" cy="2347322"/>
          </a:xfrm>
          <a:prstGeom prst="rect">
            <a:avLst/>
          </a:prstGeom>
        </p:spPr>
      </p:pic>
      <p:pic>
        <p:nvPicPr>
          <p:cNvPr id="13" name="图片 12">
            <a:extLst>
              <a:ext uri="{FF2B5EF4-FFF2-40B4-BE49-F238E27FC236}">
                <a16:creationId xmlns:a16="http://schemas.microsoft.com/office/drawing/2014/main" id="{F22ECF17-7FDB-DBB0-28A3-40310CB3F89E}"/>
              </a:ext>
            </a:extLst>
          </p:cNvPr>
          <p:cNvPicPr>
            <a:picLocks noChangeAspect="1"/>
          </p:cNvPicPr>
          <p:nvPr/>
        </p:nvPicPr>
        <p:blipFill>
          <a:blip r:embed="rId5"/>
          <a:stretch>
            <a:fillRect/>
          </a:stretch>
        </p:blipFill>
        <p:spPr>
          <a:xfrm>
            <a:off x="7590639" y="3687780"/>
            <a:ext cx="4559629" cy="2672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8BA7E-C56F-0633-D608-08916D038B4E}"/>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B61DF110-67E5-DDC4-56F4-8659C367095B}"/>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E6169BBC-D8E0-8788-03FC-3E22E0462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a:extLst>
              <a:ext uri="{FF2B5EF4-FFF2-40B4-BE49-F238E27FC236}">
                <a16:creationId xmlns:a16="http://schemas.microsoft.com/office/drawing/2014/main" id="{A2C4DC33-A9F1-E4FF-A638-2A054164535C}"/>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8D433F9C-4E26-22D3-6F7B-E9B634A8A36F}"/>
              </a:ext>
            </a:extLst>
          </p:cNvPr>
          <p:cNvGrpSpPr/>
          <p:nvPr/>
        </p:nvGrpSpPr>
        <p:grpSpPr>
          <a:xfrm>
            <a:off x="960186" y="462703"/>
            <a:ext cx="9332595" cy="1045373"/>
            <a:chOff x="657845" y="494488"/>
            <a:chExt cx="9332595" cy="1045373"/>
          </a:xfrm>
        </p:grpSpPr>
        <p:sp>
          <p:nvSpPr>
            <p:cNvPr id="6" name="文本框 5">
              <a:extLst>
                <a:ext uri="{FF2B5EF4-FFF2-40B4-BE49-F238E27FC236}">
                  <a16:creationId xmlns:a16="http://schemas.microsoft.com/office/drawing/2014/main" id="{730238D7-7D51-4074-B1A2-2096E8D1E1DB}"/>
                </a:ext>
              </a:extLst>
            </p:cNvPr>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88FBB353-59DC-6139-1411-D1FC5EC614AB}"/>
                </a:ext>
              </a:extLst>
            </p:cNvPr>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a:extLst>
              <a:ext uri="{FF2B5EF4-FFF2-40B4-BE49-F238E27FC236}">
                <a16:creationId xmlns:a16="http://schemas.microsoft.com/office/drawing/2014/main" id="{DA483AED-C4A9-777F-60D1-E9F518153B16}"/>
              </a:ext>
            </a:extLst>
          </p:cNvPr>
          <p:cNvSpPr txBox="1"/>
          <p:nvPr/>
        </p:nvSpPr>
        <p:spPr>
          <a:xfrm>
            <a:off x="960120" y="1337945"/>
            <a:ext cx="6096000" cy="721995"/>
          </a:xfrm>
          <a:prstGeom prst="rect">
            <a:avLst/>
          </a:prstGeom>
          <a:noFill/>
        </p:spPr>
        <p:txBody>
          <a:bodyPr wrap="square" rtlCol="0" anchor="t">
            <a:spAutoFit/>
          </a:bodyPr>
          <a:lstStyle/>
          <a:p>
            <a:pPr algn="just">
              <a:lnSpc>
                <a:spcPct val="114000"/>
              </a:lnSpc>
            </a:pPr>
            <a:r>
              <a:rPr lang="en-US" altLang="zh-CN" dirty="0">
                <a:latin typeface="微软雅黑" panose="020B0503020204020204" charset="-122"/>
                <a:ea typeface="微软雅黑" panose="020B0503020204020204" charset="-122"/>
                <a:sym typeface="+mn-ea"/>
              </a:rPr>
              <a:t>Q3</a:t>
            </a:r>
            <a:r>
              <a:rPr lang="zh-CN" altLang="en-US" dirty="0">
                <a:latin typeface="微软雅黑" panose="020B0503020204020204" charset="-122"/>
                <a:ea typeface="微软雅黑" panose="020B0503020204020204" charset="-122"/>
                <a:sym typeface="+mn-ea"/>
              </a:rPr>
              <a:t>：</a:t>
            </a:r>
            <a:r>
              <a:rPr lang="zh-CN" altLang="en-US" sz="1800" dirty="0">
                <a:latin typeface="微软雅黑" panose="020B0503020204020204" charset="-122"/>
                <a:ea typeface="微软雅黑" panose="020B0503020204020204" charset="-122"/>
                <a:sym typeface="+mn-ea"/>
              </a:rPr>
              <a:t>找出可能产生持续震荡的强连通分量，并输出发生震荡门数最多的条件。</a:t>
            </a:r>
            <a:endParaRPr lang="zh-CN" altLang="en-US" dirty="0">
              <a:latin typeface="微软雅黑" panose="020B0503020204020204" charset="-122"/>
              <a:ea typeface="微软雅黑" panose="020B0503020204020204" charset="-122"/>
              <a:sym typeface="+mn-ea"/>
            </a:endParaRPr>
          </a:p>
        </p:txBody>
      </p:sp>
      <p:sp>
        <p:nvSpPr>
          <p:cNvPr id="9" name="文本框 8">
            <a:extLst>
              <a:ext uri="{FF2B5EF4-FFF2-40B4-BE49-F238E27FC236}">
                <a16:creationId xmlns:a16="http://schemas.microsoft.com/office/drawing/2014/main" id="{AD09861F-B93D-975A-B6AB-130B18530F09}"/>
              </a:ext>
            </a:extLst>
          </p:cNvPr>
          <p:cNvSpPr txBox="1"/>
          <p:nvPr/>
        </p:nvSpPr>
        <p:spPr>
          <a:xfrm>
            <a:off x="960120" y="2255520"/>
            <a:ext cx="6569075" cy="3691255"/>
          </a:xfrm>
          <a:prstGeom prst="rect">
            <a:avLst/>
          </a:prstGeom>
          <a:noFill/>
        </p:spPr>
        <p:txBody>
          <a:bodyPr wrap="square" rtlCol="0" anchor="t">
            <a:noAutofit/>
          </a:bodyPr>
          <a:lstStyle/>
          <a:p>
            <a:pPr indent="0" algn="just" fontAlgn="auto">
              <a:lnSpc>
                <a:spcPct val="114000"/>
              </a:lnSpc>
            </a:pPr>
            <a:r>
              <a:rPr lang="zh-CN" altLang="en-US" dirty="0">
                <a:latin typeface="微软雅黑" panose="020B0503020204020204" charset="-122"/>
                <a:ea typeface="微软雅黑" panose="020B0503020204020204" charset="-122"/>
                <a:sym typeface="+mn-ea"/>
              </a:rPr>
              <a:t>对两环进行分析：</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zh-CN" altLang="en-US" dirty="0">
                <a:latin typeface="微软雅黑" panose="020B0503020204020204" charset="-122"/>
                <a:ea typeface="微软雅黑" panose="020B0503020204020204" charset="-122"/>
                <a:sym typeface="+mn-ea"/>
              </a:rPr>
              <a:t>最多只有一个公共二输入门，直接对两个输入端使用两点</a:t>
            </a:r>
            <a:r>
              <a:rPr lang="en-US" altLang="zh-CN" dirty="0">
                <a:latin typeface="微软雅黑" panose="020B0503020204020204" charset="-122"/>
                <a:ea typeface="微软雅黑" panose="020B0503020204020204" charset="-122"/>
                <a:sym typeface="+mn-ea"/>
              </a:rPr>
              <a:t>SAT</a:t>
            </a: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I.SAT</a:t>
            </a:r>
            <a:r>
              <a:rPr lang="zh-CN" altLang="en-US" dirty="0">
                <a:latin typeface="微软雅黑" panose="020B0503020204020204" charset="-122"/>
                <a:ea typeface="微软雅黑" panose="020B0503020204020204" charset="-122"/>
                <a:sym typeface="+mn-ea"/>
              </a:rPr>
              <a:t>：两个环路可以同时震荡，所有输入值全部取非决定值。</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II.UNSAT</a:t>
            </a:r>
            <a:r>
              <a:rPr lang="zh-CN" altLang="en-US" dirty="0">
                <a:latin typeface="微软雅黑" panose="020B0503020204020204" charset="-122"/>
                <a:ea typeface="微软雅黑" panose="020B0503020204020204" charset="-122"/>
                <a:sym typeface="+mn-ea"/>
              </a:rPr>
              <a:t>：只有其中一个环路可以震荡。分别判断两个环路能否震荡。若震荡，则震荡部分的外部输入全部取非决定值，剩余部分再从另一个输入端反向搜索。</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Not</a:t>
            </a:r>
            <a:r>
              <a:rPr lang="zh-CN" altLang="en-US" dirty="0">
                <a:latin typeface="微软雅黑" panose="020B0503020204020204" charset="-122"/>
                <a:ea typeface="微软雅黑" panose="020B0503020204020204" charset="-122"/>
                <a:sym typeface="+mn-ea"/>
              </a:rPr>
              <a:t>：同时震荡   </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Or: A</a:t>
            </a:r>
            <a:r>
              <a:rPr lang="zh-CN" altLang="en-US" dirty="0">
                <a:latin typeface="微软雅黑" panose="020B0503020204020204" charset="-122"/>
                <a:ea typeface="微软雅黑" panose="020B0503020204020204" charset="-122"/>
                <a:sym typeface="+mn-ea"/>
              </a:rPr>
              <a:t>不震荡</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恒为</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震荡</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a:p>
            <a:pPr indent="0" algn="just" fontAlgn="auto">
              <a:lnSpc>
                <a:spcPct val="114000"/>
              </a:lnSpc>
            </a:pPr>
            <a:endParaRPr lang="zh-CN" altLang="en-US" dirty="0">
              <a:latin typeface="微软雅黑" panose="020B0503020204020204" charset="-122"/>
              <a:ea typeface="微软雅黑" panose="020B0503020204020204" charset="-122"/>
              <a:sym typeface="+mn-ea"/>
            </a:endParaRPr>
          </a:p>
        </p:txBody>
      </p:sp>
      <p:pic>
        <p:nvPicPr>
          <p:cNvPr id="11" name="图片 10">
            <a:extLst>
              <a:ext uri="{FF2B5EF4-FFF2-40B4-BE49-F238E27FC236}">
                <a16:creationId xmlns:a16="http://schemas.microsoft.com/office/drawing/2014/main" id="{6C7AA037-D77D-2819-E614-CEE9FF036D7A}"/>
              </a:ext>
            </a:extLst>
          </p:cNvPr>
          <p:cNvPicPr>
            <a:picLocks noChangeAspect="1"/>
          </p:cNvPicPr>
          <p:nvPr/>
        </p:nvPicPr>
        <p:blipFill>
          <a:blip r:embed="rId4"/>
          <a:stretch>
            <a:fillRect/>
          </a:stretch>
        </p:blipFill>
        <p:spPr>
          <a:xfrm>
            <a:off x="7661613" y="1639364"/>
            <a:ext cx="4030378" cy="3579272"/>
          </a:xfrm>
          <a:prstGeom prst="rect">
            <a:avLst/>
          </a:prstGeom>
        </p:spPr>
      </p:pic>
    </p:spTree>
    <p:extLst>
      <p:ext uri="{BB962C8B-B14F-4D97-AF65-F5344CB8AC3E}">
        <p14:creationId xmlns:p14="http://schemas.microsoft.com/office/powerpoint/2010/main" val="3145139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55EE7-6CA4-CECC-5DE2-A3A6B689DB28}"/>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9E53D0F4-9615-6491-18C2-B86BE8D62CC0}"/>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88E4BF78-4DB8-4E03-19CF-B59862F1F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a:extLst>
              <a:ext uri="{FF2B5EF4-FFF2-40B4-BE49-F238E27FC236}">
                <a16:creationId xmlns:a16="http://schemas.microsoft.com/office/drawing/2014/main" id="{97214A78-D682-8109-4AE9-7D005FB24F7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46F9583D-B0E5-2614-DA82-C631C2E9D1C2}"/>
              </a:ext>
            </a:extLst>
          </p:cNvPr>
          <p:cNvGrpSpPr/>
          <p:nvPr/>
        </p:nvGrpSpPr>
        <p:grpSpPr>
          <a:xfrm>
            <a:off x="960186" y="462703"/>
            <a:ext cx="9332595" cy="1045373"/>
            <a:chOff x="657845" y="494488"/>
            <a:chExt cx="9332595" cy="1045373"/>
          </a:xfrm>
        </p:grpSpPr>
        <p:sp>
          <p:nvSpPr>
            <p:cNvPr id="6" name="文本框 5">
              <a:extLst>
                <a:ext uri="{FF2B5EF4-FFF2-40B4-BE49-F238E27FC236}">
                  <a16:creationId xmlns:a16="http://schemas.microsoft.com/office/drawing/2014/main" id="{7AAE82D9-4ACB-9BAF-9E99-A5266E5699A1}"/>
                </a:ext>
              </a:extLst>
            </p:cNvPr>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67EF657B-5A04-FD1A-2DFC-2361738C576B}"/>
                </a:ext>
              </a:extLst>
            </p:cNvPr>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a:extLst>
              <a:ext uri="{FF2B5EF4-FFF2-40B4-BE49-F238E27FC236}">
                <a16:creationId xmlns:a16="http://schemas.microsoft.com/office/drawing/2014/main" id="{3DCD60F9-8537-362B-131E-859FBCBEDE32}"/>
              </a:ext>
            </a:extLst>
          </p:cNvPr>
          <p:cNvSpPr txBox="1"/>
          <p:nvPr/>
        </p:nvSpPr>
        <p:spPr>
          <a:xfrm>
            <a:off x="960120" y="1222904"/>
            <a:ext cx="6096000" cy="721995"/>
          </a:xfrm>
          <a:prstGeom prst="rect">
            <a:avLst/>
          </a:prstGeom>
          <a:noFill/>
        </p:spPr>
        <p:txBody>
          <a:bodyPr wrap="square" rtlCol="0" anchor="t">
            <a:spAutoFit/>
          </a:bodyPr>
          <a:lstStyle/>
          <a:p>
            <a:pPr algn="just">
              <a:lnSpc>
                <a:spcPct val="114000"/>
              </a:lnSpc>
            </a:pPr>
            <a:r>
              <a:rPr lang="en-US" altLang="zh-CN" dirty="0">
                <a:latin typeface="微软雅黑" panose="020B0503020204020204" charset="-122"/>
                <a:ea typeface="微软雅黑" panose="020B0503020204020204" charset="-122"/>
                <a:sym typeface="+mn-ea"/>
              </a:rPr>
              <a:t>Q3</a:t>
            </a:r>
            <a:r>
              <a:rPr lang="zh-CN" altLang="en-US" dirty="0">
                <a:latin typeface="微软雅黑" panose="020B0503020204020204" charset="-122"/>
                <a:ea typeface="微软雅黑" panose="020B0503020204020204" charset="-122"/>
                <a:sym typeface="+mn-ea"/>
              </a:rPr>
              <a:t>：</a:t>
            </a:r>
            <a:r>
              <a:rPr lang="zh-CN" altLang="en-US" sz="1800" dirty="0">
                <a:latin typeface="微软雅黑" panose="020B0503020204020204" charset="-122"/>
                <a:ea typeface="微软雅黑" panose="020B0503020204020204" charset="-122"/>
                <a:sym typeface="+mn-ea"/>
              </a:rPr>
              <a:t>找出可能产生持续震荡的强连通分量，并输出发生震荡门数最多的条件。</a:t>
            </a:r>
            <a:endParaRPr lang="zh-CN" altLang="en-US" dirty="0">
              <a:latin typeface="微软雅黑" panose="020B0503020204020204" charset="-122"/>
              <a:ea typeface="微软雅黑" panose="020B0503020204020204" charset="-122"/>
              <a:sym typeface="+mn-ea"/>
            </a:endParaRPr>
          </a:p>
        </p:txBody>
      </p:sp>
      <p:sp>
        <p:nvSpPr>
          <p:cNvPr id="9" name="文本框 8">
            <a:extLst>
              <a:ext uri="{FF2B5EF4-FFF2-40B4-BE49-F238E27FC236}">
                <a16:creationId xmlns:a16="http://schemas.microsoft.com/office/drawing/2014/main" id="{1EFD8824-9A7A-5886-75F4-28DED1033B2C}"/>
              </a:ext>
            </a:extLst>
          </p:cNvPr>
          <p:cNvSpPr txBox="1"/>
          <p:nvPr/>
        </p:nvSpPr>
        <p:spPr>
          <a:xfrm>
            <a:off x="960379" y="2294863"/>
            <a:ext cx="6569075" cy="3691255"/>
          </a:xfrm>
          <a:prstGeom prst="rect">
            <a:avLst/>
          </a:prstGeom>
          <a:noFill/>
        </p:spPr>
        <p:txBody>
          <a:bodyPr wrap="square" rtlCol="0" anchor="t">
            <a:noAutofit/>
          </a:bodyPr>
          <a:lstStyle/>
          <a:p>
            <a:pPr indent="0" algn="just" fontAlgn="auto">
              <a:lnSpc>
                <a:spcPct val="114000"/>
              </a:lnSpc>
            </a:pPr>
            <a:r>
              <a:rPr lang="zh-CN" altLang="en-US" dirty="0">
                <a:latin typeface="微软雅黑" panose="020B0503020204020204" charset="-122"/>
                <a:ea typeface="微软雅黑" panose="020B0503020204020204" charset="-122"/>
                <a:sym typeface="+mn-ea"/>
              </a:rPr>
              <a:t>对三环进行分析：</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I.</a:t>
            </a:r>
            <a:r>
              <a:rPr lang="zh-CN" altLang="en-US" dirty="0">
                <a:latin typeface="微软雅黑" panose="020B0503020204020204" charset="-122"/>
                <a:ea typeface="微软雅黑" panose="020B0503020204020204" charset="-122"/>
                <a:sym typeface="+mn-ea"/>
              </a:rPr>
              <a:t>首先，三个环有可能同时发生震荡。之前的讨论中，如果电路中存在可以震荡的环路，就会出现</a:t>
            </a:r>
            <a:r>
              <a:rPr lang="en-US" altLang="zh-CN" dirty="0">
                <a:latin typeface="微软雅黑" panose="020B0503020204020204" charset="-122"/>
                <a:ea typeface="微软雅黑" panose="020B0503020204020204" charset="-122"/>
                <a:sym typeface="+mn-ea"/>
              </a:rPr>
              <a:t>UNSAT</a:t>
            </a:r>
            <a:r>
              <a:rPr lang="zh-CN" altLang="en-US" dirty="0">
                <a:latin typeface="微软雅黑" panose="020B0503020204020204" charset="-122"/>
                <a:ea typeface="微软雅黑" panose="020B0503020204020204" charset="-122"/>
                <a:sym typeface="+mn-ea"/>
              </a:rPr>
              <a:t>的情况，所以我们需要断开三个环进行求解。</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电路至多有四个输入端口，使用</a:t>
            </a:r>
            <a:r>
              <a:rPr lang="en-US" altLang="zh-CN" dirty="0">
                <a:latin typeface="微软雅黑" panose="020B0503020204020204" charset="-122"/>
                <a:ea typeface="微软雅黑" panose="020B0503020204020204" charset="-122"/>
                <a:sym typeface="+mn-ea"/>
              </a:rPr>
              <a:t>map match circles&lt;port,circles&gt;</a:t>
            </a:r>
            <a:r>
              <a:rPr lang="zh-CN" altLang="en-US" dirty="0">
                <a:latin typeface="微软雅黑" panose="020B0503020204020204" charset="-122"/>
                <a:ea typeface="微软雅黑" panose="020B0503020204020204" charset="-122"/>
                <a:sym typeface="+mn-ea"/>
              </a:rPr>
              <a:t>匹配选择三个处于不同环的输入端口，这样做使得电路的震荡情况被正确求解</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如果</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，对剩余的一小部分电路进一步搜索</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否则判断两环</a:t>
            </a:r>
            <a:endParaRPr lang="en-US" altLang="zh-CN" dirty="0">
              <a:latin typeface="微软雅黑" panose="020B0503020204020204" charset="-122"/>
              <a:ea typeface="微软雅黑" panose="020B0503020204020204" charset="-122"/>
              <a:sym typeface="+mn-ea"/>
            </a:endParaRPr>
          </a:p>
        </p:txBody>
      </p:sp>
      <p:pic>
        <p:nvPicPr>
          <p:cNvPr id="4" name="图片 3">
            <a:extLst>
              <a:ext uri="{FF2B5EF4-FFF2-40B4-BE49-F238E27FC236}">
                <a16:creationId xmlns:a16="http://schemas.microsoft.com/office/drawing/2014/main" id="{1F100DBD-AD06-5DD1-5873-848CB7C14EE0}"/>
              </a:ext>
            </a:extLst>
          </p:cNvPr>
          <p:cNvPicPr>
            <a:picLocks noChangeAspect="1"/>
          </p:cNvPicPr>
          <p:nvPr/>
        </p:nvPicPr>
        <p:blipFill>
          <a:blip r:embed="rId3"/>
          <a:stretch>
            <a:fillRect/>
          </a:stretch>
        </p:blipFill>
        <p:spPr>
          <a:xfrm>
            <a:off x="7694925" y="1201367"/>
            <a:ext cx="3697604" cy="4194297"/>
          </a:xfrm>
          <a:prstGeom prst="rect">
            <a:avLst/>
          </a:prstGeom>
        </p:spPr>
      </p:pic>
    </p:spTree>
    <p:extLst>
      <p:ext uri="{BB962C8B-B14F-4D97-AF65-F5344CB8AC3E}">
        <p14:creationId xmlns:p14="http://schemas.microsoft.com/office/powerpoint/2010/main" val="236726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86CD-46C1-477D-EF22-704944D886E5}"/>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3C0EC7F9-AAEA-9596-49EA-91F36ABE022D}"/>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CEE45930-FD6E-2A07-163B-9EF61B464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a:extLst>
              <a:ext uri="{FF2B5EF4-FFF2-40B4-BE49-F238E27FC236}">
                <a16:creationId xmlns:a16="http://schemas.microsoft.com/office/drawing/2014/main" id="{12FA663E-286E-4B26-315B-54019C628763}"/>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06370C14-6F2B-7DE1-A2BA-6C704533343B}"/>
              </a:ext>
            </a:extLst>
          </p:cNvPr>
          <p:cNvGrpSpPr/>
          <p:nvPr/>
        </p:nvGrpSpPr>
        <p:grpSpPr>
          <a:xfrm>
            <a:off x="960186" y="462703"/>
            <a:ext cx="9332595" cy="1045373"/>
            <a:chOff x="657845" y="494488"/>
            <a:chExt cx="9332595" cy="1045373"/>
          </a:xfrm>
        </p:grpSpPr>
        <p:sp>
          <p:nvSpPr>
            <p:cNvPr id="6" name="文本框 5">
              <a:extLst>
                <a:ext uri="{FF2B5EF4-FFF2-40B4-BE49-F238E27FC236}">
                  <a16:creationId xmlns:a16="http://schemas.microsoft.com/office/drawing/2014/main" id="{C40EB90E-EF23-FB0C-04E3-D0C191F2BC35}"/>
                </a:ext>
              </a:extLst>
            </p:cNvPr>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a:extLst>
                <a:ext uri="{FF2B5EF4-FFF2-40B4-BE49-F238E27FC236}">
                  <a16:creationId xmlns:a16="http://schemas.microsoft.com/office/drawing/2014/main" id="{962693F9-9B3E-387E-EA25-9CA58DFD6765}"/>
                </a:ext>
              </a:extLst>
            </p:cNvPr>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a:extLst>
              <a:ext uri="{FF2B5EF4-FFF2-40B4-BE49-F238E27FC236}">
                <a16:creationId xmlns:a16="http://schemas.microsoft.com/office/drawing/2014/main" id="{7AA18A95-6532-48B5-B0A0-5864DB07012C}"/>
              </a:ext>
            </a:extLst>
          </p:cNvPr>
          <p:cNvSpPr txBox="1"/>
          <p:nvPr/>
        </p:nvSpPr>
        <p:spPr>
          <a:xfrm>
            <a:off x="960120" y="1222904"/>
            <a:ext cx="6096000" cy="721995"/>
          </a:xfrm>
          <a:prstGeom prst="rect">
            <a:avLst/>
          </a:prstGeom>
          <a:noFill/>
        </p:spPr>
        <p:txBody>
          <a:bodyPr wrap="square" rtlCol="0" anchor="t">
            <a:spAutoFit/>
          </a:bodyPr>
          <a:lstStyle/>
          <a:p>
            <a:pPr algn="just">
              <a:lnSpc>
                <a:spcPct val="114000"/>
              </a:lnSpc>
            </a:pPr>
            <a:r>
              <a:rPr lang="en-US" altLang="zh-CN" dirty="0">
                <a:latin typeface="微软雅黑" panose="020B0503020204020204" charset="-122"/>
                <a:ea typeface="微软雅黑" panose="020B0503020204020204" charset="-122"/>
                <a:sym typeface="+mn-ea"/>
              </a:rPr>
              <a:t>Q3</a:t>
            </a:r>
            <a:r>
              <a:rPr lang="zh-CN" altLang="en-US" dirty="0">
                <a:latin typeface="微软雅黑" panose="020B0503020204020204" charset="-122"/>
                <a:ea typeface="微软雅黑" panose="020B0503020204020204" charset="-122"/>
                <a:sym typeface="+mn-ea"/>
              </a:rPr>
              <a:t>：</a:t>
            </a:r>
            <a:r>
              <a:rPr lang="zh-CN" altLang="en-US" sz="1800" dirty="0">
                <a:latin typeface="微软雅黑" panose="020B0503020204020204" charset="-122"/>
                <a:ea typeface="微软雅黑" panose="020B0503020204020204" charset="-122"/>
                <a:sym typeface="+mn-ea"/>
              </a:rPr>
              <a:t>找出可能产生持续震荡的强连通分量，并输出发生震荡门数最多的条件。</a:t>
            </a:r>
            <a:endParaRPr lang="zh-CN" altLang="en-US" dirty="0">
              <a:latin typeface="微软雅黑" panose="020B0503020204020204" charset="-122"/>
              <a:ea typeface="微软雅黑" panose="020B0503020204020204" charset="-122"/>
              <a:sym typeface="+mn-ea"/>
            </a:endParaRPr>
          </a:p>
        </p:txBody>
      </p:sp>
      <p:sp>
        <p:nvSpPr>
          <p:cNvPr id="9" name="文本框 8">
            <a:extLst>
              <a:ext uri="{FF2B5EF4-FFF2-40B4-BE49-F238E27FC236}">
                <a16:creationId xmlns:a16="http://schemas.microsoft.com/office/drawing/2014/main" id="{EA1494CC-E781-9FEF-5C97-D3BB33916B32}"/>
              </a:ext>
            </a:extLst>
          </p:cNvPr>
          <p:cNvSpPr txBox="1"/>
          <p:nvPr/>
        </p:nvSpPr>
        <p:spPr>
          <a:xfrm>
            <a:off x="903872" y="2844531"/>
            <a:ext cx="6569075" cy="3691255"/>
          </a:xfrm>
          <a:prstGeom prst="rect">
            <a:avLst/>
          </a:prstGeom>
          <a:noFill/>
        </p:spPr>
        <p:txBody>
          <a:bodyPr wrap="square" rtlCol="0" anchor="t">
            <a:noAutofit/>
          </a:bodyPr>
          <a:lstStyle/>
          <a:p>
            <a:pPr indent="0" algn="just" fontAlgn="auto">
              <a:lnSpc>
                <a:spcPct val="114000"/>
              </a:lnSpc>
            </a:pPr>
            <a:r>
              <a:rPr lang="zh-CN" altLang="en-US" dirty="0">
                <a:latin typeface="微软雅黑" panose="020B0503020204020204" charset="-122"/>
                <a:ea typeface="微软雅黑" panose="020B0503020204020204" charset="-122"/>
                <a:sym typeface="+mn-ea"/>
              </a:rPr>
              <a:t>       </a:t>
            </a:r>
            <a:r>
              <a:rPr lang="en-US" altLang="zh-CN" dirty="0">
                <a:latin typeface="微软雅黑" panose="020B0503020204020204" charset="-122"/>
                <a:ea typeface="微软雅黑" panose="020B0503020204020204" charset="-122"/>
                <a:sym typeface="+mn-ea"/>
              </a:rPr>
              <a:t>II.</a:t>
            </a:r>
            <a:r>
              <a:rPr lang="zh-CN" altLang="en-US" dirty="0">
                <a:latin typeface="微软雅黑" panose="020B0503020204020204" charset="-122"/>
                <a:ea typeface="微软雅黑" panose="020B0503020204020204" charset="-122"/>
                <a:sym typeface="+mn-ea"/>
              </a:rPr>
              <a:t>调用二环的分析函数，不同点在于反向搜索的部分变成了该图剩余的部分</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a:t>
            </a:r>
            <a:r>
              <a:rPr lang="zh-CN" altLang="en-US" dirty="0">
                <a:latin typeface="微软雅黑" panose="020B0503020204020204" charset="-122"/>
                <a:ea typeface="微软雅黑" panose="020B0503020204020204" charset="-122"/>
                <a:sym typeface="+mn-ea"/>
              </a:rPr>
              <a:t>如下图所示，若选择</a:t>
            </a:r>
            <a:r>
              <a:rPr lang="en-US" altLang="zh-CN" dirty="0">
                <a:latin typeface="微软雅黑" panose="020B0503020204020204" charset="-122"/>
                <a:ea typeface="微软雅黑" panose="020B0503020204020204" charset="-122"/>
                <a:sym typeface="+mn-ea"/>
              </a:rPr>
              <a:t>AB</a:t>
            </a:r>
            <a:r>
              <a:rPr lang="zh-CN" altLang="en-US" dirty="0">
                <a:latin typeface="微软雅黑" panose="020B0503020204020204" charset="-122"/>
                <a:ea typeface="微软雅黑" panose="020B0503020204020204" charset="-122"/>
                <a:sym typeface="+mn-ea"/>
              </a:rPr>
              <a:t>求解</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，此时我们已经判断过</a:t>
            </a:r>
            <a:r>
              <a:rPr lang="en-US" altLang="zh-CN" dirty="0">
                <a:latin typeface="微软雅黑" panose="020B0503020204020204" charset="-122"/>
                <a:ea typeface="微软雅黑" panose="020B0503020204020204" charset="-122"/>
                <a:sym typeface="+mn-ea"/>
              </a:rPr>
              <a:t>ABD</a:t>
            </a:r>
            <a:r>
              <a:rPr lang="zh-CN" altLang="en-US" dirty="0">
                <a:latin typeface="微软雅黑" panose="020B0503020204020204" charset="-122"/>
                <a:ea typeface="微软雅黑" panose="020B0503020204020204" charset="-122"/>
                <a:sym typeface="+mn-ea"/>
              </a:rPr>
              <a:t>不能同时</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的情况，故只将</a:t>
            </a:r>
            <a:r>
              <a:rPr lang="en-US" altLang="zh-CN" dirty="0">
                <a:latin typeface="微软雅黑" panose="020B0503020204020204" charset="-122"/>
                <a:ea typeface="微软雅黑" panose="020B0503020204020204" charset="-122"/>
                <a:sym typeface="+mn-ea"/>
              </a:rPr>
              <a:t>D</a:t>
            </a:r>
            <a:r>
              <a:rPr lang="zh-CN" altLang="en-US" dirty="0">
                <a:latin typeface="微软雅黑" panose="020B0503020204020204" charset="-122"/>
                <a:ea typeface="微软雅黑" panose="020B0503020204020204" charset="-122"/>
                <a:sym typeface="+mn-ea"/>
              </a:rPr>
              <a:t>设置为决定值进行反向搜索。</a:t>
            </a:r>
            <a:endParaRPr lang="en-US" altLang="zh-CN" dirty="0">
              <a:latin typeface="微软雅黑" panose="020B0503020204020204" charset="-122"/>
              <a:ea typeface="微软雅黑" panose="020B0503020204020204" charset="-122"/>
              <a:sym typeface="+mn-ea"/>
            </a:endParaRPr>
          </a:p>
          <a:p>
            <a:pPr indent="0" algn="just" fontAlgn="auto">
              <a:lnSpc>
                <a:spcPct val="114000"/>
              </a:lnSpc>
            </a:pPr>
            <a:r>
              <a:rPr lang="en-US" altLang="zh-CN" dirty="0">
                <a:latin typeface="微软雅黑" panose="020B0503020204020204" charset="-122"/>
                <a:ea typeface="微软雅黑" panose="020B0503020204020204" charset="-122"/>
                <a:sym typeface="+mn-ea"/>
              </a:rPr>
              <a:t>       </a:t>
            </a:r>
          </a:p>
        </p:txBody>
      </p:sp>
      <p:pic>
        <p:nvPicPr>
          <p:cNvPr id="8" name="图片 7">
            <a:extLst>
              <a:ext uri="{FF2B5EF4-FFF2-40B4-BE49-F238E27FC236}">
                <a16:creationId xmlns:a16="http://schemas.microsoft.com/office/drawing/2014/main" id="{DFE982A2-30BC-FAF8-80B8-D06095C90E9A}"/>
              </a:ext>
            </a:extLst>
          </p:cNvPr>
          <p:cNvPicPr>
            <a:picLocks noChangeAspect="1"/>
          </p:cNvPicPr>
          <p:nvPr/>
        </p:nvPicPr>
        <p:blipFill>
          <a:blip r:embed="rId3"/>
          <a:stretch>
            <a:fillRect/>
          </a:stretch>
        </p:blipFill>
        <p:spPr>
          <a:xfrm>
            <a:off x="7472947" y="1107863"/>
            <a:ext cx="4176012" cy="4731249"/>
          </a:xfrm>
          <a:prstGeom prst="rect">
            <a:avLst/>
          </a:prstGeom>
        </p:spPr>
      </p:pic>
    </p:spTree>
    <p:extLst>
      <p:ext uri="{BB962C8B-B14F-4D97-AF65-F5344CB8AC3E}">
        <p14:creationId xmlns:p14="http://schemas.microsoft.com/office/powerpoint/2010/main" val="210619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0" y="1337945"/>
            <a:ext cx="6096000" cy="721995"/>
          </a:xfrm>
          <a:prstGeom prst="rect">
            <a:avLst/>
          </a:prstGeom>
          <a:noFill/>
        </p:spPr>
        <p:txBody>
          <a:bodyPr wrap="square" rtlCol="0" anchor="t">
            <a:spAutoFit/>
          </a:bodyPr>
          <a:lstStyle/>
          <a:p>
            <a:pPr algn="just">
              <a:lnSpc>
                <a:spcPct val="114000"/>
              </a:lnSpc>
            </a:pPr>
            <a:r>
              <a:rPr lang="en-US" altLang="zh-CN">
                <a:latin typeface="微软雅黑" panose="020B0503020204020204" charset="-122"/>
                <a:ea typeface="微软雅黑" panose="020B0503020204020204" charset="-122"/>
                <a:sym typeface="+mn-ea"/>
              </a:rPr>
              <a:t>Q4</a:t>
            </a:r>
            <a:r>
              <a:rPr lang="zh-CN" altLang="en-US">
                <a:latin typeface="微软雅黑" panose="020B0503020204020204" charset="-122"/>
                <a:ea typeface="微软雅黑" panose="020B0503020204020204" charset="-122"/>
                <a:sym typeface="+mn-ea"/>
              </a:rPr>
              <a:t>：插入最少的寄存器破坏所有可能发生持续震荡的强连通分量。</a:t>
            </a:r>
          </a:p>
        </p:txBody>
      </p:sp>
      <p:sp>
        <p:nvSpPr>
          <p:cNvPr id="9" name="文本框 8"/>
          <p:cNvSpPr txBox="1"/>
          <p:nvPr/>
        </p:nvSpPr>
        <p:spPr>
          <a:xfrm>
            <a:off x="960120" y="2255520"/>
            <a:ext cx="6569075" cy="3691255"/>
          </a:xfrm>
          <a:prstGeom prst="rect">
            <a:avLst/>
          </a:prstGeom>
          <a:noFill/>
        </p:spPr>
        <p:txBody>
          <a:bodyPr wrap="square" rtlCol="0" anchor="t">
            <a:noAutofit/>
          </a:bodyPr>
          <a:lstStyle/>
          <a:p>
            <a:pPr indent="457200" algn="just" fontAlgn="auto">
              <a:lnSpc>
                <a:spcPct val="114000"/>
              </a:lnSpc>
            </a:pPr>
            <a:r>
              <a:rPr lang="zh-CN" altLang="en-US" dirty="0">
                <a:latin typeface="微软雅黑" panose="020B0503020204020204" charset="-122"/>
                <a:ea typeface="微软雅黑" panose="020B0503020204020204" charset="-122"/>
                <a:sym typeface="+mn-ea"/>
              </a:rPr>
              <a:t>插入寄存器后，如果原来电路会震荡，则</a:t>
            </a:r>
            <a:r>
              <a:rPr lang="en-US" altLang="zh-CN" dirty="0">
                <a:latin typeface="微软雅黑" panose="020B0503020204020204" charset="-122"/>
                <a:ea typeface="微软雅黑" panose="020B0503020204020204" charset="-122"/>
                <a:sym typeface="+mn-ea"/>
              </a:rPr>
              <a:t>Q</a:t>
            </a:r>
            <a:r>
              <a:rPr lang="zh-CN" altLang="en-US" dirty="0">
                <a:latin typeface="微软雅黑" panose="020B0503020204020204" charset="-122"/>
                <a:ea typeface="微软雅黑" panose="020B0503020204020204" charset="-122"/>
                <a:sym typeface="+mn-ea"/>
              </a:rPr>
              <a:t>和</a:t>
            </a:r>
            <a:r>
              <a:rPr lang="en-US" altLang="zh-CN" dirty="0">
                <a:latin typeface="微软雅黑" panose="020B0503020204020204" charset="-122"/>
                <a:ea typeface="微软雅黑" panose="020B0503020204020204" charset="-122"/>
                <a:sym typeface="+mn-ea"/>
              </a:rPr>
              <a:t>D</a:t>
            </a:r>
            <a:r>
              <a:rPr lang="zh-CN" altLang="en-US" dirty="0">
                <a:latin typeface="微软雅黑" panose="020B0503020204020204" charset="-122"/>
                <a:ea typeface="微软雅黑" panose="020B0503020204020204" charset="-122"/>
                <a:sym typeface="+mn-ea"/>
              </a:rPr>
              <a:t>相反，但电路状态只在每个时钟周期改变一次，变得可控可监测。在一个时钟周期内观测，插入寄存器去掉了前后两个器件间信号的约束条件，可以视为断开连线。</a:t>
            </a:r>
          </a:p>
          <a:p>
            <a:pPr indent="457200" algn="just" fontAlgn="auto">
              <a:lnSpc>
                <a:spcPct val="114000"/>
              </a:lnSpc>
            </a:pPr>
            <a:r>
              <a:rPr lang="zh-CN" altLang="en-US" dirty="0">
                <a:latin typeface="微软雅黑" panose="020B0503020204020204" charset="-122"/>
                <a:ea typeface="微软雅黑" panose="020B0503020204020204" charset="-122"/>
                <a:sym typeface="+mn-ea"/>
              </a:rPr>
              <a:t>因为两个门的交汇处一定是二输入门的输出端，断开连线的效率要最高则首选位置应该在两环公共二输入门的输出端。</a:t>
            </a:r>
          </a:p>
          <a:p>
            <a:pPr indent="457200" algn="just" fontAlgn="auto">
              <a:lnSpc>
                <a:spcPct val="114000"/>
              </a:lnSpc>
            </a:pPr>
            <a:r>
              <a:rPr lang="zh-CN" altLang="en-US" dirty="0">
                <a:latin typeface="微软雅黑" panose="020B0503020204020204" charset="-122"/>
                <a:ea typeface="微软雅黑" panose="020B0503020204020204" charset="-122"/>
                <a:sym typeface="+mn-ea"/>
              </a:rPr>
              <a:t>对于二环，一个寄存器一定可以破坏可能发生的震荡。</a:t>
            </a:r>
          </a:p>
          <a:p>
            <a:pPr indent="457200" algn="just" fontAlgn="auto">
              <a:lnSpc>
                <a:spcPct val="114000"/>
              </a:lnSpc>
            </a:pPr>
            <a:r>
              <a:rPr lang="zh-CN" altLang="en-US" dirty="0">
                <a:latin typeface="微软雅黑" panose="020B0503020204020204" charset="-122"/>
                <a:ea typeface="微软雅黑" panose="020B0503020204020204" charset="-122"/>
                <a:sym typeface="+mn-ea"/>
              </a:rPr>
              <a:t>对于三环，一定可以找到两个无外部输入的二输入门，在其中一个的输出端插入寄存器进行</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判断，如果插入后电路不再震荡则只需要一个寄存器，若在两个输出端的任何一个插入寄存器都不能破坏震荡则需要两个寄存器。</a:t>
            </a:r>
          </a:p>
        </p:txBody>
      </p:sp>
      <p:pic>
        <p:nvPicPr>
          <p:cNvPr id="10" name="图片 9"/>
          <p:cNvPicPr>
            <a:picLocks noChangeAspect="1"/>
          </p:cNvPicPr>
          <p:nvPr/>
        </p:nvPicPr>
        <p:blipFill>
          <a:blip r:embed="rId3"/>
          <a:stretch>
            <a:fillRect/>
          </a:stretch>
        </p:blipFill>
        <p:spPr>
          <a:xfrm>
            <a:off x="7883525" y="1894840"/>
            <a:ext cx="3875405" cy="26847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960186" y="986106"/>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sp>
        <p:nvSpPr>
          <p:cNvPr id="3" name="文本框 2">
            <a:extLst>
              <a:ext uri="{FF2B5EF4-FFF2-40B4-BE49-F238E27FC236}">
                <a16:creationId xmlns:a16="http://schemas.microsoft.com/office/drawing/2014/main" id="{71C1FF21-22F0-C59E-8017-B08C502FA19E}"/>
              </a:ext>
            </a:extLst>
          </p:cNvPr>
          <p:cNvSpPr txBox="1"/>
          <p:nvPr/>
        </p:nvSpPr>
        <p:spPr>
          <a:xfrm>
            <a:off x="909969" y="492413"/>
            <a:ext cx="8091318" cy="1015663"/>
          </a:xfrm>
          <a:prstGeom prst="rect">
            <a:avLst/>
          </a:prstGeom>
          <a:noFill/>
        </p:spPr>
        <p:txBody>
          <a:bodyPr wrap="square" rtlCol="0" anchor="t">
            <a:spAutoFit/>
          </a:bodyPr>
          <a:lstStyle/>
          <a:p>
            <a:r>
              <a:rPr lang="en-US" altLang="zh-CN" sz="2800" dirty="0">
                <a:latin typeface="Arial" panose="020B0604020202020204" pitchFamily="34" charset="0"/>
                <a:ea typeface="FZShengShiKaiShuS-EB-GB"/>
                <a:cs typeface="Arial" panose="020B0604020202020204" pitchFamily="34" charset="0"/>
                <a:sym typeface="+mn-ea"/>
              </a:rPr>
              <a:t>Q5</a:t>
            </a:r>
            <a:r>
              <a:rPr lang="zh-CN" altLang="en-US" sz="2800" dirty="0">
                <a:latin typeface="Arial" panose="020B0604020202020204" pitchFamily="34" charset="0"/>
                <a:ea typeface="FZShengShiKaiShuS-EB-GB"/>
                <a:cs typeface="Arial" panose="020B0604020202020204" pitchFamily="34" charset="0"/>
                <a:sym typeface="+mn-ea"/>
              </a:rPr>
              <a:t>：</a:t>
            </a:r>
            <a:r>
              <a:rPr lang="zh-CN" altLang="en-US" sz="2800" dirty="0">
                <a:latin typeface="微软雅黑" panose="020B0503020204020204" charset="-122"/>
                <a:ea typeface="微软雅黑" panose="020B0503020204020204" charset="-122"/>
              </a:rPr>
              <a:t>变换并简化逻辑环，能够检测震荡是否发生。</a:t>
            </a:r>
            <a:r>
              <a:rPr lang="zh-CN" altLang="en-US" sz="3200" b="1" dirty="0">
                <a:solidFill>
                  <a:srgbClr val="000000"/>
                </a:solidFill>
                <a:latin typeface="楷体" panose="02010609060101010101" charset="-122"/>
                <a:ea typeface="楷体" panose="02010609060101010101" charset="-122"/>
              </a:rPr>
              <a:t> </a:t>
            </a:r>
          </a:p>
          <a:p>
            <a:endParaRPr lang="en-US" altLang="zh-CN" sz="2800" dirty="0">
              <a:latin typeface="Arial" panose="020B0604020202020204" pitchFamily="34" charset="0"/>
              <a:ea typeface="FZShengShiKaiShuS-EB-GB"/>
              <a:cs typeface="Arial" panose="020B0604020202020204" pitchFamily="34" charset="0"/>
              <a:sym typeface="+mn-ea"/>
            </a:endParaRPr>
          </a:p>
        </p:txBody>
      </p:sp>
      <p:sp>
        <p:nvSpPr>
          <p:cNvPr id="4" name="文本框 3">
            <a:extLst>
              <a:ext uri="{FF2B5EF4-FFF2-40B4-BE49-F238E27FC236}">
                <a16:creationId xmlns:a16="http://schemas.microsoft.com/office/drawing/2014/main" id="{09883731-A217-2C96-D3BD-8D0991B84015}"/>
              </a:ext>
            </a:extLst>
          </p:cNvPr>
          <p:cNvSpPr txBox="1"/>
          <p:nvPr/>
        </p:nvSpPr>
        <p:spPr>
          <a:xfrm>
            <a:off x="8759067" y="2572267"/>
            <a:ext cx="2751252" cy="1477328"/>
          </a:xfrm>
          <a:prstGeom prst="rect">
            <a:avLst/>
          </a:prstGeom>
        </p:spPr>
        <p:txBody>
          <a:bodyPr wrap="square">
            <a:spAutoFit/>
          </a:bodyPr>
          <a:lstStyle/>
          <a:p>
            <a:r>
              <a:rPr lang="zh-CN" altLang="en-US" b="1" dirty="0">
                <a:solidFill>
                  <a:srgbClr val="000000"/>
                </a:solidFill>
                <a:latin typeface="仿宋" panose="02010609060101010101" charset="-122"/>
                <a:ea typeface="仿宋" panose="02010609060101010101" charset="-122"/>
              </a:rPr>
              <a:t>设计一个等价变换，使得变换后 的电路既不会震荡，又能得到正确的结果，并且当原组合逻辑 环震荡时还可以被检测出来。</a:t>
            </a:r>
          </a:p>
        </p:txBody>
      </p:sp>
      <p:pic>
        <p:nvPicPr>
          <p:cNvPr id="10" name="图片 9">
            <a:extLst>
              <a:ext uri="{FF2B5EF4-FFF2-40B4-BE49-F238E27FC236}">
                <a16:creationId xmlns:a16="http://schemas.microsoft.com/office/drawing/2014/main" id="{5C421C17-C404-7340-778F-47196F1BC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73" y="1201367"/>
            <a:ext cx="7448378" cy="52645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40DA8-8EC8-2F70-1962-5F08C76DA562}"/>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0CE837E4-D169-BA60-1C42-5EF42CD8E7D9}"/>
              </a:ext>
            </a:extLst>
          </p:cNvPr>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a:extLst>
              <a:ext uri="{FF2B5EF4-FFF2-40B4-BE49-F238E27FC236}">
                <a16:creationId xmlns:a16="http://schemas.microsoft.com/office/drawing/2014/main" id="{9AE79884-A717-BDA0-2F7D-1BADB073D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a:extLst>
              <a:ext uri="{FF2B5EF4-FFF2-40B4-BE49-F238E27FC236}">
                <a16:creationId xmlns:a16="http://schemas.microsoft.com/office/drawing/2014/main" id="{A2081EC6-113A-452C-351C-073D0DA87F1A}"/>
              </a:ext>
            </a:extLst>
          </p:cNvPr>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a:extLst>
              <a:ext uri="{FF2B5EF4-FFF2-40B4-BE49-F238E27FC236}">
                <a16:creationId xmlns:a16="http://schemas.microsoft.com/office/drawing/2014/main" id="{B4075C9C-4701-A9A3-F068-E3229AF1EFE6}"/>
              </a:ext>
            </a:extLst>
          </p:cNvPr>
          <p:cNvGrpSpPr/>
          <p:nvPr/>
        </p:nvGrpSpPr>
        <p:grpSpPr>
          <a:xfrm>
            <a:off x="960186" y="462703"/>
            <a:ext cx="9332595" cy="1045373"/>
            <a:chOff x="657845" y="494488"/>
            <a:chExt cx="9332595" cy="1045373"/>
          </a:xfrm>
        </p:grpSpPr>
        <p:sp>
          <p:nvSpPr>
            <p:cNvPr id="6" name="文本框 5">
              <a:extLst>
                <a:ext uri="{FF2B5EF4-FFF2-40B4-BE49-F238E27FC236}">
                  <a16:creationId xmlns:a16="http://schemas.microsoft.com/office/drawing/2014/main" id="{08995CB5-3B93-C423-BAB4-285A2C7ED1D3}"/>
                </a:ext>
              </a:extLst>
            </p:cNvPr>
            <p:cNvSpPr txBox="1"/>
            <p:nvPr/>
          </p:nvSpPr>
          <p:spPr>
            <a:xfrm>
              <a:off x="657845" y="494488"/>
              <a:ext cx="2031325" cy="646331"/>
            </a:xfrm>
            <a:prstGeom prst="rect">
              <a:avLst/>
            </a:prstGeom>
            <a:noFill/>
          </p:spPr>
          <p:txBody>
            <a:bodyPr wrap="none" rtlCol="0">
              <a:spAutoFit/>
            </a:bodyPr>
            <a:lstStyle/>
            <a:p>
              <a:pPr algn="l"/>
              <a:r>
                <a:rPr lang="zh-CN" altLang="en-US" sz="3600" dirty="0">
                  <a:latin typeface="隶书" panose="02010509060101010101" charset="-122"/>
                  <a:ea typeface="隶书" panose="02010509060101010101" charset="-122"/>
                  <a:cs typeface="隶书" panose="02010509060101010101" charset="-122"/>
                  <a:sym typeface="+mn-ea"/>
                </a:rPr>
                <a:t>解决方案</a:t>
              </a:r>
            </a:p>
          </p:txBody>
        </p:sp>
        <p:sp>
          <p:nvSpPr>
            <p:cNvPr id="7" name="文本框 6">
              <a:extLst>
                <a:ext uri="{FF2B5EF4-FFF2-40B4-BE49-F238E27FC236}">
                  <a16:creationId xmlns:a16="http://schemas.microsoft.com/office/drawing/2014/main" id="{D42484C5-EE1D-129D-3571-426F177D420C}"/>
                </a:ext>
              </a:extLst>
            </p:cNvPr>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586C674-A20F-2262-DE9D-C4763EAF6352}"/>
                  </a:ext>
                </a:extLst>
              </p:cNvPr>
              <p:cNvSpPr txBox="1"/>
              <p:nvPr/>
            </p:nvSpPr>
            <p:spPr>
              <a:xfrm>
                <a:off x="7658531" y="1960497"/>
                <a:ext cx="4635346"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在多环交汇处的输出结点加入或门，另一个输入为一个寄存器，寄存器的</a:t>
                </a:r>
                <a:r>
                  <a:rPr lang="en-US" altLang="zh-CN" sz="2400" b="1" dirty="0">
                    <a:latin typeface="仿宋" panose="02010609060101010101" pitchFamily="49" charset="-122"/>
                    <a:ea typeface="仿宋" panose="02010609060101010101" pitchFamily="49" charset="-122"/>
                  </a:rPr>
                  <a:t>D</a:t>
                </a:r>
                <a:r>
                  <a:rPr lang="zh-CN" altLang="en-US" sz="2400" b="1" dirty="0">
                    <a:latin typeface="仿宋" panose="02010609060101010101" pitchFamily="49" charset="-122"/>
                    <a:ea typeface="仿宋" panose="02010609060101010101" pitchFamily="49" charset="-122"/>
                  </a:rPr>
                  <a:t>端接</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𝑽</m:t>
                        </m:r>
                      </m:e>
                      <m:sub>
                        <m:r>
                          <a:rPr lang="en-US" altLang="zh-CN" sz="2400" b="1" i="1" smtClean="0">
                            <a:latin typeface="Cambria Math" panose="02040503050406030204" pitchFamily="18" charset="0"/>
                          </a:rPr>
                          <m:t>𝑫𝑫</m:t>
                        </m:r>
                      </m:sub>
                    </m:sSub>
                  </m:oMath>
                </a14:m>
                <a:r>
                  <a:rPr lang="en-US" altLang="zh-CN" sz="2400" b="1" dirty="0">
                    <a:latin typeface="仿宋" panose="02010609060101010101" pitchFamily="49" charset="-122"/>
                    <a:ea typeface="仿宋" panose="02010609060101010101" pitchFamily="49" charset="-122"/>
                  </a:rPr>
                  <a:t>;</a:t>
                </a:r>
              </a:p>
              <a:p>
                <a:pPr marL="342900" indent="-3429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当环路震荡时，</a:t>
                </a:r>
                <a:r>
                  <a:rPr lang="en-US" altLang="zh-CN" sz="2400" b="1" dirty="0">
                    <a:latin typeface="仿宋" panose="02010609060101010101" pitchFamily="49" charset="-122"/>
                    <a:ea typeface="仿宋" panose="02010609060101010101" pitchFamily="49" charset="-122"/>
                  </a:rPr>
                  <a:t>D</a:t>
                </a:r>
                <a:r>
                  <a:rPr lang="zh-CN" altLang="en-US" sz="2400" b="1" dirty="0">
                    <a:latin typeface="仿宋" panose="02010609060101010101" pitchFamily="49" charset="-122"/>
                    <a:ea typeface="仿宋" panose="02010609060101010101" pitchFamily="49" charset="-122"/>
                  </a:rPr>
                  <a:t>被传到</a:t>
                </a:r>
                <a:r>
                  <a:rPr lang="en-US" altLang="zh-CN" sz="2400" b="1" dirty="0">
                    <a:latin typeface="仿宋" panose="02010609060101010101" pitchFamily="49" charset="-122"/>
                    <a:ea typeface="仿宋" panose="02010609060101010101" pitchFamily="49" charset="-122"/>
                  </a:rPr>
                  <a:t>Q</a:t>
                </a:r>
                <a:r>
                  <a:rPr lang="zh-CN" altLang="en-US" sz="2400" b="1" dirty="0">
                    <a:latin typeface="仿宋" panose="02010609060101010101" pitchFamily="49" charset="-122"/>
                    <a:ea typeface="仿宋" panose="02010609060101010101" pitchFamily="49" charset="-122"/>
                  </a:rPr>
                  <a:t>端，将环路断开；</a:t>
                </a:r>
                <a:endParaRPr lang="en-US" altLang="zh-CN" sz="2400" b="1"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要求仿真器为事件驱动，且能仿真</a:t>
                </a:r>
                <a:r>
                  <a:rPr lang="en-US" altLang="zh-CN" sz="2400" b="1" dirty="0">
                    <a:latin typeface="仿宋" panose="02010609060101010101" pitchFamily="49" charset="-122"/>
                    <a:ea typeface="仿宋" panose="02010609060101010101" pitchFamily="49" charset="-122"/>
                  </a:rPr>
                  <a:t>wire</a:t>
                </a:r>
                <a:r>
                  <a:rPr lang="zh-CN" altLang="en-US" sz="2400" b="1" dirty="0">
                    <a:latin typeface="仿宋" panose="02010609060101010101" pitchFamily="49" charset="-122"/>
                    <a:ea typeface="仿宋" panose="02010609060101010101" pitchFamily="49" charset="-122"/>
                  </a:rPr>
                  <a:t>与</a:t>
                </a:r>
                <a:r>
                  <a:rPr lang="en-US" altLang="zh-CN" sz="2400" b="1" dirty="0">
                    <a:latin typeface="仿宋" panose="02010609060101010101" pitchFamily="49" charset="-122"/>
                    <a:ea typeface="仿宋" panose="02010609060101010101" pitchFamily="49" charset="-122"/>
                  </a:rPr>
                  <a:t>cell</a:t>
                </a:r>
                <a:r>
                  <a:rPr lang="zh-CN" altLang="en-US" sz="2400" b="1" dirty="0">
                    <a:latin typeface="仿宋" panose="02010609060101010101" pitchFamily="49" charset="-122"/>
                    <a:ea typeface="仿宋" panose="02010609060101010101" pitchFamily="49" charset="-122"/>
                  </a:rPr>
                  <a:t>的延迟；</a:t>
                </a:r>
                <a:endParaRPr lang="en-US" altLang="zh-CN" sz="2400" b="1" dirty="0">
                  <a:latin typeface="仿宋" panose="02010609060101010101" pitchFamily="49" charset="-122"/>
                  <a:ea typeface="仿宋" panose="02010609060101010101" pitchFamily="49" charset="-122"/>
                </a:endParaRPr>
              </a:p>
              <a:p>
                <a:pPr marL="342900" indent="-342900">
                  <a:buFont typeface="Arial" panose="020B0604020202020204" pitchFamily="34" charset="0"/>
                  <a:buChar char="•"/>
                </a:pPr>
                <a:r>
                  <a:rPr lang="zh-CN" altLang="en-US" sz="2400" b="1" dirty="0">
                    <a:latin typeface="仿宋" panose="02010609060101010101" pitchFamily="49" charset="-122"/>
                    <a:ea typeface="仿宋" panose="02010609060101010101" pitchFamily="49" charset="-122"/>
                  </a:rPr>
                  <a:t>考虑仿真初期的不稳定，可以串联多个</a:t>
                </a:r>
                <a:r>
                  <a:rPr lang="en-US" altLang="zh-CN" sz="2400" b="1" dirty="0">
                    <a:latin typeface="仿宋" panose="02010609060101010101" pitchFamily="49" charset="-122"/>
                    <a:ea typeface="仿宋" panose="02010609060101010101" pitchFamily="49" charset="-122"/>
                  </a:rPr>
                  <a:t>DFF</a:t>
                </a:r>
                <a:r>
                  <a:rPr lang="zh-CN" altLang="en-US" sz="2400" b="1" dirty="0">
                    <a:latin typeface="仿宋" panose="02010609060101010101" pitchFamily="49" charset="-122"/>
                    <a:ea typeface="仿宋" panose="02010609060101010101" pitchFamily="49" charset="-122"/>
                  </a:rPr>
                  <a:t>。</a:t>
                </a:r>
              </a:p>
            </p:txBody>
          </p:sp>
        </mc:Choice>
        <mc:Fallback xmlns="">
          <p:sp>
            <p:nvSpPr>
              <p:cNvPr id="8" name="文本框 7">
                <a:extLst>
                  <a:ext uri="{FF2B5EF4-FFF2-40B4-BE49-F238E27FC236}">
                    <a16:creationId xmlns:a16="http://schemas.microsoft.com/office/drawing/2014/main" id="{2586C674-A20F-2262-DE9D-C4763EAF6352}"/>
                  </a:ext>
                </a:extLst>
              </p:cNvPr>
              <p:cNvSpPr txBox="1">
                <a:spLocks noRot="1" noChangeAspect="1" noMove="1" noResize="1" noEditPoints="1" noAdjustHandles="1" noChangeArrowheads="1" noChangeShapeType="1" noTextEdit="1"/>
              </p:cNvSpPr>
              <p:nvPr/>
            </p:nvSpPr>
            <p:spPr>
              <a:xfrm>
                <a:off x="7658531" y="1960497"/>
                <a:ext cx="4635346" cy="3416320"/>
              </a:xfrm>
              <a:prstGeom prst="rect">
                <a:avLst/>
              </a:prstGeom>
              <a:blipFill>
                <a:blip r:embed="rId3"/>
                <a:stretch>
                  <a:fillRect l="-1708" t="-1429" b="-3214"/>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6814448A-90C2-8831-6A3A-C493E06933EA}"/>
              </a:ext>
            </a:extLst>
          </p:cNvPr>
          <p:cNvPicPr>
            <a:picLocks noChangeAspect="1"/>
          </p:cNvPicPr>
          <p:nvPr/>
        </p:nvPicPr>
        <p:blipFill>
          <a:blip r:embed="rId4">
            <a:alphaModFix/>
            <a:extLst>
              <a:ext uri="{28A0092B-C50C-407E-A947-70E740481C1C}">
                <a14:useLocalDpi xmlns:a14="http://schemas.microsoft.com/office/drawing/2010/main" val="0"/>
              </a:ext>
            </a:extLst>
          </a:blip>
          <a:srcRect l="3254" t="12331" r="5022" b="15015"/>
          <a:stretch/>
        </p:blipFill>
        <p:spPr>
          <a:xfrm>
            <a:off x="156032" y="1437717"/>
            <a:ext cx="7537935" cy="4220134"/>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269789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1000"/>
                                        <p:tgtEl>
                                          <p:spTgt spid="8">
                                            <p:txEl>
                                              <p:pRg st="3" end="3"/>
                                            </p:txEl>
                                          </p:spTgt>
                                        </p:tgtEl>
                                      </p:cBhvr>
                                    </p:animEffect>
                                    <p:anim calcmode="lin" valueType="num">
                                      <p:cBhvr>
                                        <p:cTn id="2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43" name="矩形 42"/>
          <p:cNvSpPr/>
          <p:nvPr/>
        </p:nvSpPr>
        <p:spPr>
          <a:xfrm>
            <a:off x="982638" y="1239655"/>
            <a:ext cx="11235392" cy="3436705"/>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757" b="-18243"/>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6" y="422723"/>
            <a:ext cx="1675797" cy="467802"/>
          </a:xfrm>
          <a:prstGeom prst="rect">
            <a:avLst/>
          </a:prstGeom>
        </p:spPr>
      </p:pic>
      <p:grpSp>
        <p:nvGrpSpPr>
          <p:cNvPr id="62" name="组合 61"/>
          <p:cNvGrpSpPr/>
          <p:nvPr/>
        </p:nvGrpSpPr>
        <p:grpSpPr>
          <a:xfrm>
            <a:off x="1033481" y="4676361"/>
            <a:ext cx="3064860" cy="1883966"/>
            <a:chOff x="1209755" y="4179558"/>
            <a:chExt cx="3064860" cy="1883966"/>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FZCuHeiSongS-B-GB" panose="02000000000000000000" pitchFamily="2" charset="-122"/>
                  <a:ea typeface="FZCuHeiSongS-B-GB" panose="02000000000000000000" pitchFamily="2" charset="-122"/>
                  <a:cs typeface="字魂105号-简雅黑" panose="00000500000000000000" pitchFamily="2" charset="-122"/>
                </a:rPr>
                <a:t>03</a:t>
              </a:r>
              <a:endParaRPr lang="zh-CN" altLang="en-US" sz="88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64" name="文本框 63"/>
            <p:cNvSpPr txBox="1"/>
            <p:nvPr/>
          </p:nvSpPr>
          <p:spPr>
            <a:xfrm>
              <a:off x="1525144" y="5355638"/>
              <a:ext cx="2749471" cy="707886"/>
            </a:xfrm>
            <a:prstGeom prst="rect">
              <a:avLst/>
            </a:prstGeom>
            <a:noFill/>
          </p:spPr>
          <p:txBody>
            <a:bodyPr wrap="none" rtlCol="0">
              <a:spAutoFit/>
            </a:bodyPr>
            <a:lstStyle/>
            <a:p>
              <a:r>
                <a:rPr lang="zh-CN" altLang="en-US" sz="4000" dirty="0">
                  <a:latin typeface="隶书" panose="02010509060101010101" charset="-122"/>
                  <a:ea typeface="隶书" panose="02010509060101010101" charset="-122"/>
                  <a:cs typeface="字魂105号-简雅黑" panose="00000500000000000000" pitchFamily="2" charset="-122"/>
                  <a:sym typeface="+mn-ea"/>
                </a:rPr>
                <a:t>结果与反思</a:t>
              </a: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4962163"/>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5113387"/>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椭圆 81"/>
            <p:cNvSpPr/>
            <p:nvPr/>
          </p:nvSpPr>
          <p:spPr>
            <a:xfrm>
              <a:off x="2839826"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椭圆 82"/>
            <p:cNvSpPr/>
            <p:nvPr/>
          </p:nvSpPr>
          <p:spPr>
            <a:xfrm>
              <a:off x="312767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2492990" cy="646331"/>
            </a:xfrm>
            <a:prstGeom prst="rect">
              <a:avLst/>
            </a:prstGeom>
            <a:noFill/>
          </p:spPr>
          <p:txBody>
            <a:bodyPr wrap="none" rtlCol="0">
              <a:spAutoFit/>
            </a:bodyPr>
            <a:lstStyle/>
            <a:p>
              <a:pPr algn="l"/>
              <a:r>
                <a:rPr lang="zh-CN" altLang="en-US" sz="3600" dirty="0">
                  <a:latin typeface="隶书" panose="02010509060101010101" charset="-122"/>
                  <a:ea typeface="隶书" panose="02010509060101010101" charset="-122"/>
                  <a:cs typeface="字魂105号-简雅黑" panose="00000500000000000000" pitchFamily="2" charset="-122"/>
                  <a:sym typeface="+mn-ea"/>
                </a:rPr>
                <a:t>结果与反思</a:t>
              </a:r>
              <a:endParaRPr lang="zh-CN" altLang="en-US" sz="3600" dirty="0">
                <a:latin typeface="隶书" panose="02010509060101010101" charset="-122"/>
                <a:ea typeface="隶书" panose="02010509060101010101" charset="-122"/>
                <a:cs typeface="隶书" panose="02010509060101010101" charset="-122"/>
                <a:sym typeface="+mn-ea"/>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pic>
        <p:nvPicPr>
          <p:cNvPr id="3" name="图片 2">
            <a:extLst>
              <a:ext uri="{FF2B5EF4-FFF2-40B4-BE49-F238E27FC236}">
                <a16:creationId xmlns:a16="http://schemas.microsoft.com/office/drawing/2014/main" id="{FD893152-9DC9-F97D-4F98-AFFAA3CFD0C2}"/>
              </a:ext>
            </a:extLst>
          </p:cNvPr>
          <p:cNvPicPr>
            <a:picLocks noChangeAspect="1"/>
          </p:cNvPicPr>
          <p:nvPr/>
        </p:nvPicPr>
        <p:blipFill>
          <a:blip r:embed="rId4"/>
          <a:stretch>
            <a:fillRect/>
          </a:stretch>
        </p:blipFill>
        <p:spPr>
          <a:xfrm>
            <a:off x="1080388" y="3842454"/>
            <a:ext cx="4420447" cy="2630815"/>
          </a:xfrm>
          <a:prstGeom prst="rect">
            <a:avLst/>
          </a:prstGeom>
        </p:spPr>
      </p:pic>
      <p:pic>
        <p:nvPicPr>
          <p:cNvPr id="4" name="图片 3">
            <a:extLst>
              <a:ext uri="{FF2B5EF4-FFF2-40B4-BE49-F238E27FC236}">
                <a16:creationId xmlns:a16="http://schemas.microsoft.com/office/drawing/2014/main" id="{18BE408A-8DAD-6653-8C95-D336081A99EA}"/>
              </a:ext>
            </a:extLst>
          </p:cNvPr>
          <p:cNvPicPr>
            <a:picLocks noChangeAspect="1"/>
          </p:cNvPicPr>
          <p:nvPr/>
        </p:nvPicPr>
        <p:blipFill>
          <a:blip r:embed="rId5"/>
          <a:stretch>
            <a:fillRect/>
          </a:stretch>
        </p:blipFill>
        <p:spPr>
          <a:xfrm>
            <a:off x="1080388" y="1480866"/>
            <a:ext cx="5232806" cy="2032496"/>
          </a:xfrm>
          <a:prstGeom prst="rect">
            <a:avLst/>
          </a:prstGeom>
        </p:spPr>
      </p:pic>
      <p:sp>
        <p:nvSpPr>
          <p:cNvPr id="8" name="文本框 7">
            <a:extLst>
              <a:ext uri="{FF2B5EF4-FFF2-40B4-BE49-F238E27FC236}">
                <a16:creationId xmlns:a16="http://schemas.microsoft.com/office/drawing/2014/main" id="{CAE037D7-7CF2-5C4C-FF6C-750099FECDE1}"/>
              </a:ext>
            </a:extLst>
          </p:cNvPr>
          <p:cNvSpPr txBox="1"/>
          <p:nvPr/>
        </p:nvSpPr>
        <p:spPr>
          <a:xfrm>
            <a:off x="6871689" y="1480866"/>
            <a:ext cx="4758165" cy="4801314"/>
          </a:xfrm>
          <a:prstGeom prst="rect">
            <a:avLst/>
          </a:prstGeom>
          <a:noFill/>
        </p:spPr>
        <p:txBody>
          <a:bodyPr wrap="square" rtlCol="0">
            <a:spAutoFit/>
          </a:bodyPr>
          <a:lstStyle/>
          <a:p>
            <a:r>
              <a:rPr lang="zh-CN" altLang="en-US" dirty="0"/>
              <a:t>反思</a:t>
            </a:r>
            <a:r>
              <a:rPr lang="en-US" altLang="zh-CN" dirty="0"/>
              <a:t>:</a:t>
            </a:r>
          </a:p>
          <a:p>
            <a:endParaRPr lang="en-US" altLang="zh-CN" dirty="0"/>
          </a:p>
          <a:p>
            <a:r>
              <a:rPr lang="en-US" altLang="zh-CN" dirty="0"/>
              <a:t>1.</a:t>
            </a:r>
            <a:r>
              <a:rPr lang="zh-CN" altLang="en-US" dirty="0"/>
              <a:t>我们的输出逻辑是在赛题全部算完后再输出结果，赛题三超时，导致赛题一、二、四大样例的正确结果输出不了，得分寄了；</a:t>
            </a:r>
            <a:endParaRPr lang="en-US" altLang="zh-CN" dirty="0"/>
          </a:p>
          <a:p>
            <a:endParaRPr lang="en-US" altLang="zh-CN" dirty="0"/>
          </a:p>
          <a:p>
            <a:r>
              <a:rPr lang="en-US" altLang="zh-CN" dirty="0"/>
              <a:t>2.</a:t>
            </a:r>
            <a:r>
              <a:rPr lang="zh-CN" altLang="en-US" dirty="0"/>
              <a:t>赛题三逻辑链冗长，且接口复杂，对于大样例，可能有我们没发现的小</a:t>
            </a:r>
            <a:r>
              <a:rPr lang="en-US" altLang="zh-CN" dirty="0"/>
              <a:t>bug</a:t>
            </a:r>
            <a:r>
              <a:rPr lang="zh-CN" altLang="en-US" dirty="0"/>
              <a:t>导致超时；</a:t>
            </a:r>
            <a:endParaRPr lang="en-US" altLang="zh-CN" dirty="0"/>
          </a:p>
          <a:p>
            <a:endParaRPr lang="en-US" altLang="zh-CN" dirty="0"/>
          </a:p>
          <a:p>
            <a:endParaRPr lang="en-US" altLang="zh-CN" dirty="0"/>
          </a:p>
          <a:p>
            <a:r>
              <a:rPr lang="zh-CN" altLang="en-US" dirty="0"/>
              <a:t>后续工作</a:t>
            </a:r>
            <a:r>
              <a:rPr lang="en-US" altLang="zh-CN" dirty="0"/>
              <a:t>:</a:t>
            </a:r>
          </a:p>
          <a:p>
            <a:endParaRPr lang="en-US" altLang="zh-CN" dirty="0"/>
          </a:p>
          <a:p>
            <a:r>
              <a:rPr lang="en-US" altLang="zh-CN" dirty="0"/>
              <a:t>1.</a:t>
            </a:r>
            <a:r>
              <a:rPr lang="zh-CN" altLang="en-US" dirty="0"/>
              <a:t>和赛题方取得大样例和相对正确的答案之后，修改第三题中的</a:t>
            </a:r>
            <a:r>
              <a:rPr lang="en-US" altLang="zh-CN" dirty="0"/>
              <a:t>bug</a:t>
            </a:r>
          </a:p>
          <a:p>
            <a:endParaRPr lang="en-US" altLang="zh-CN" dirty="0"/>
          </a:p>
          <a:p>
            <a:r>
              <a:rPr lang="en-US" altLang="zh-CN" dirty="0"/>
              <a:t>2.</a:t>
            </a:r>
            <a:r>
              <a:rPr lang="zh-CN" altLang="en-US" dirty="0"/>
              <a:t>优化函数接口</a:t>
            </a:r>
            <a:endParaRPr lang="en-US" altLang="zh-CN" dirty="0"/>
          </a:p>
          <a:p>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duotone>
              <a:prstClr val="black"/>
              <a:srgbClr val="7E181B">
                <a:tint val="45000"/>
                <a:satMod val="400000"/>
              </a:srgbClr>
            </a:duotone>
            <a:extLst>
              <a:ext uri="{BEBA8EAE-BF5A-486C-A8C5-ECC9F3942E4B}">
                <a14:imgProps xmlns:a14="http://schemas.microsoft.com/office/drawing/2010/main">
                  <a14:imgLayer r:embed="rId4">
                    <a14:imgEffect>
                      <a14:artisticPhotocopy detail="2"/>
                    </a14:imgEffect>
                  </a14:imgLayer>
                </a14:imgProps>
              </a:ext>
              <a:ext uri="{28A0092B-C50C-407E-A947-70E740481C1C}">
                <a14:useLocalDpi xmlns:a14="http://schemas.microsoft.com/office/drawing/2010/main" val="0"/>
              </a:ext>
            </a:extLst>
          </a:blip>
          <a:stretch>
            <a:fillRect/>
          </a:stretch>
        </p:blipFill>
        <p:spPr>
          <a:xfrm>
            <a:off x="3611229" y="5446165"/>
            <a:ext cx="8514616" cy="1746440"/>
          </a:xfrm>
          <a:prstGeom prst="rect">
            <a:avLst/>
          </a:prstGeom>
        </p:spPr>
      </p:pic>
      <p:pic>
        <p:nvPicPr>
          <p:cNvPr id="18" name="图片 17"/>
          <p:cNvPicPr>
            <a:picLocks noChangeAspect="1"/>
          </p:cNvPicPr>
          <p:nvPr/>
        </p:nvPicPr>
        <p:blipFill rotWithShape="1">
          <a:blip r:embed="rId5">
            <a:extLst>
              <a:ext uri="{28A0092B-C50C-407E-A947-70E740481C1C}">
                <a14:useLocalDpi xmlns:a14="http://schemas.microsoft.com/office/drawing/2010/main" val="0"/>
              </a:ext>
            </a:extLst>
          </a:blip>
          <a:srcRect t="26246" b="20544"/>
          <a:stretch>
            <a:fillRect/>
          </a:stretch>
        </p:blipFill>
        <p:spPr>
          <a:xfrm>
            <a:off x="-1" y="0"/>
            <a:ext cx="12218023" cy="4053868"/>
          </a:xfrm>
          <a:prstGeom prst="rect">
            <a:avLst/>
          </a:prstGeom>
          <a:ln>
            <a:noFill/>
          </a:ln>
          <a:effectLst/>
        </p:spPr>
      </p:pic>
      <p:sp>
        <p:nvSpPr>
          <p:cNvPr id="10" name="文本框 9"/>
          <p:cNvSpPr txBox="1"/>
          <p:nvPr/>
        </p:nvSpPr>
        <p:spPr>
          <a:xfrm>
            <a:off x="-254303" y="4458123"/>
            <a:ext cx="6849738" cy="646331"/>
          </a:xfrm>
          <a:prstGeom prst="rect">
            <a:avLst/>
          </a:prstGeom>
          <a:noFill/>
        </p:spPr>
        <p:txBody>
          <a:bodyPr wrap="square" rtlCol="0">
            <a:spAutoFit/>
          </a:bodyPr>
          <a:lstStyle/>
          <a:p>
            <a:pPr algn="ctr"/>
            <a:r>
              <a:rPr lang="en-US" altLang="zh-CN" sz="3600" dirty="0">
                <a:latin typeface="隶书" panose="02010509060101010101" charset="-122"/>
                <a:ea typeface="隶书" panose="02010509060101010101" charset="-122"/>
                <a:cs typeface="字魂105号-简雅黑" panose="00000500000000000000" pitchFamily="2" charset="-122"/>
              </a:rPr>
              <a:t>Q&amp;A</a:t>
            </a:r>
            <a:endParaRPr lang="zh-CN" altLang="en-US" sz="3600" dirty="0">
              <a:solidFill>
                <a:schemeClr val="tx1"/>
              </a:solidFill>
              <a:latin typeface="隶书" panose="02010509060101010101" charset="-122"/>
              <a:ea typeface="隶书" panose="02010509060101010101" charset="-122"/>
              <a:cs typeface="字魂105号-简雅黑" panose="00000500000000000000" pitchFamily="2" charset="-122"/>
              <a:sym typeface="+mn-ea"/>
            </a:endParaRPr>
          </a:p>
        </p:txBody>
      </p:sp>
      <p:grpSp>
        <p:nvGrpSpPr>
          <p:cNvPr id="2" name="组合 1"/>
          <p:cNvGrpSpPr/>
          <p:nvPr/>
        </p:nvGrpSpPr>
        <p:grpSpPr>
          <a:xfrm>
            <a:off x="1190715" y="5562097"/>
            <a:ext cx="6008578" cy="430287"/>
            <a:chOff x="5843507" y="4481525"/>
            <a:chExt cx="3609890" cy="413157"/>
          </a:xfrm>
        </p:grpSpPr>
        <p:grpSp>
          <p:nvGrpSpPr>
            <p:cNvPr id="24" name="组合 23"/>
            <p:cNvGrpSpPr/>
            <p:nvPr/>
          </p:nvGrpSpPr>
          <p:grpSpPr>
            <a:xfrm>
              <a:off x="5843507" y="4481525"/>
              <a:ext cx="2352226" cy="394347"/>
              <a:chOff x="7735" y="9845"/>
              <a:chExt cx="3169" cy="544"/>
            </a:xfrm>
          </p:grpSpPr>
          <p:sp>
            <p:nvSpPr>
              <p:cNvPr id="25" name="圆角矩形 24"/>
              <p:cNvSpPr/>
              <p:nvPr/>
            </p:nvSpPr>
            <p:spPr>
              <a:xfrm>
                <a:off x="7771" y="9863"/>
                <a:ext cx="3133" cy="526"/>
              </a:xfrm>
              <a:prstGeom prst="roundRect">
                <a:avLst>
                  <a:gd name="adj" fmla="val 0"/>
                </a:avLst>
              </a:prstGeom>
              <a:noFill/>
              <a:ln w="19050">
                <a:solidFill>
                  <a:srgbClr val="9A0001"/>
                </a:solidFill>
              </a:ln>
              <a:extLst>
                <a:ext uri="{909E8E84-426E-40DD-AFC4-6F175D3DCCD1}">
                  <a14:hiddenFill xmlns:a14="http://schemas.microsoft.com/office/drawing/2010/main">
                    <a:solidFill>
                      <a:srgbClr val="586F5B"/>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6" name="圆角矩形 25"/>
              <p:cNvSpPr/>
              <p:nvPr/>
            </p:nvSpPr>
            <p:spPr>
              <a:xfrm>
                <a:off x="7735" y="9854"/>
                <a:ext cx="1104" cy="534"/>
              </a:xfrm>
              <a:prstGeom prst="roundRect">
                <a:avLst>
                  <a:gd name="adj" fmla="val 0"/>
                </a:avLst>
              </a:prstGeom>
              <a:solidFill>
                <a:srgbClr val="9A0001"/>
              </a:solidFill>
              <a:ln>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FZCuHeiSongS-B-GB" panose="02000000000000000000" pitchFamily="2" charset="-122"/>
                  <a:ea typeface="FZCuHeiSongS-B-GB" panose="02000000000000000000" pitchFamily="2" charset="-122"/>
                </a:endParaRPr>
              </a:p>
            </p:txBody>
          </p:sp>
          <p:sp>
            <p:nvSpPr>
              <p:cNvPr id="27" name="文本框 26"/>
              <p:cNvSpPr txBox="1"/>
              <p:nvPr/>
            </p:nvSpPr>
            <p:spPr>
              <a:xfrm>
                <a:off x="7899" y="9845"/>
                <a:ext cx="1738" cy="530"/>
              </a:xfrm>
              <a:prstGeom prst="rect">
                <a:avLst/>
              </a:prstGeom>
              <a:noFill/>
            </p:spPr>
            <p:txBody>
              <a:bodyPr wrap="square" rtlCol="0" anchor="t">
                <a:spAutoFit/>
              </a:bodyPr>
              <a:lstStyle/>
              <a:p>
                <a:r>
                  <a:rPr lang="zh-CN" altLang="en-US" sz="2000" dirty="0">
                    <a:solidFill>
                      <a:schemeClr val="bg1"/>
                    </a:solidFill>
                    <a:latin typeface="FZCuHeiSongS-B-GB" panose="02000000000000000000" pitchFamily="2" charset="-122"/>
                    <a:ea typeface="FZCuHeiSongS-B-GB" panose="02000000000000000000" pitchFamily="2" charset="-122"/>
                    <a:cs typeface="思源黑体 CN Medium" panose="020B0600000000000000" charset="-122"/>
                  </a:rPr>
                  <a:t>汇报人</a:t>
                </a:r>
                <a:endParaRPr lang="zh-CN" altLang="en-US" sz="2000" dirty="0">
                  <a:solidFill>
                    <a:srgbClr val="C00000"/>
                  </a:solidFill>
                  <a:latin typeface="FZCuHeiSongS-B-GB" panose="02000000000000000000" pitchFamily="2" charset="-122"/>
                  <a:ea typeface="FZCuHeiSongS-B-GB" panose="02000000000000000000" pitchFamily="2" charset="-122"/>
                  <a:cs typeface="思源黑体 CN Medium" panose="020B0600000000000000" charset="-122"/>
                </a:endParaRPr>
              </a:p>
            </p:txBody>
          </p:sp>
        </p:grpSp>
        <p:sp>
          <p:nvSpPr>
            <p:cNvPr id="28" name="文本框 27"/>
            <p:cNvSpPr txBox="1"/>
            <p:nvPr/>
          </p:nvSpPr>
          <p:spPr>
            <a:xfrm>
              <a:off x="6610263" y="4494572"/>
              <a:ext cx="2843134" cy="400110"/>
            </a:xfrm>
            <a:prstGeom prst="rect">
              <a:avLst/>
            </a:prstGeom>
            <a:noFill/>
          </p:spPr>
          <p:txBody>
            <a:bodyPr wrap="square" rtlCol="0" anchor="t">
              <a:spAutoFit/>
            </a:bodyPr>
            <a:lstStyle/>
            <a:p>
              <a:r>
                <a:rPr lang="zh-CN" altLang="en-US" sz="2000" dirty="0">
                  <a:latin typeface="宋体" panose="02010600030101010101" pitchFamily="2" charset="-122"/>
                  <a:ea typeface="宋体" panose="02010600030101010101" pitchFamily="2" charset="-122"/>
                  <a:cs typeface="思源黑体 CN Medium" panose="020B0600000000000000" charset="-122"/>
                </a:rPr>
                <a:t>李亚飞、肖旸、殷晨云</a:t>
              </a:r>
            </a:p>
          </p:txBody>
        </p:sp>
      </p:grpSp>
      <p:grpSp>
        <p:nvGrpSpPr>
          <p:cNvPr id="33" name="组合 32"/>
          <p:cNvGrpSpPr/>
          <p:nvPr/>
        </p:nvGrpSpPr>
        <p:grpSpPr>
          <a:xfrm>
            <a:off x="316910" y="0"/>
            <a:ext cx="507831" cy="3703792"/>
            <a:chOff x="381322" y="1224343"/>
            <a:chExt cx="507831" cy="3703792"/>
          </a:xfrm>
        </p:grpSpPr>
        <p:sp>
          <p:nvSpPr>
            <p:cNvPr id="34" name="文本框 33"/>
            <p:cNvSpPr txBox="1"/>
            <p:nvPr/>
          </p:nvSpPr>
          <p:spPr>
            <a:xfrm>
              <a:off x="381322" y="1677524"/>
              <a:ext cx="507831" cy="2900143"/>
            </a:xfrm>
            <a:prstGeom prst="rect">
              <a:avLst/>
            </a:prstGeom>
            <a:noFill/>
          </p:spPr>
          <p:txBody>
            <a:bodyPr vert="eaVert" wrap="square">
              <a:spAutoFit/>
            </a:bodyPr>
            <a:lstStyle/>
            <a:p>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Peking</a:t>
              </a:r>
              <a:r>
                <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 </a:t>
              </a:r>
              <a:r>
                <a:rPr lang="en-US" altLang="zh-CN"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University</a:t>
              </a:r>
              <a:endParaRPr lang="zh-CN" altLang="en-US" sz="21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cxnSp>
          <p:nvCxnSpPr>
            <p:cNvPr id="35" name="直接连接符 26"/>
            <p:cNvCxnSpPr/>
            <p:nvPr/>
          </p:nvCxnSpPr>
          <p:spPr>
            <a:xfrm>
              <a:off x="621617" y="1224343"/>
              <a:ext cx="0" cy="314885"/>
            </a:xfrm>
            <a:prstGeom prst="line">
              <a:avLst/>
            </a:prstGeom>
            <a:ln w="76200">
              <a:solidFill>
                <a:srgbClr val="9A0000"/>
              </a:solidFill>
            </a:ln>
          </p:spPr>
          <p:style>
            <a:lnRef idx="1">
              <a:schemeClr val="accent1"/>
            </a:lnRef>
            <a:fillRef idx="0">
              <a:schemeClr val="accent1"/>
            </a:fillRef>
            <a:effectRef idx="0">
              <a:schemeClr val="accent1"/>
            </a:effectRef>
            <a:fontRef idx="minor">
              <a:schemeClr val="tx1"/>
            </a:fontRef>
          </p:style>
        </p:cxnSp>
        <p:cxnSp>
          <p:nvCxnSpPr>
            <p:cNvPr id="36" name="直接连接符 33"/>
            <p:cNvCxnSpPr/>
            <p:nvPr/>
          </p:nvCxnSpPr>
          <p:spPr>
            <a:xfrm>
              <a:off x="635238" y="4131406"/>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7" name="矩形 36"/>
          <p:cNvSpPr/>
          <p:nvPr/>
        </p:nvSpPr>
        <p:spPr>
          <a:xfrm>
            <a:off x="8474537" y="0"/>
            <a:ext cx="2476006" cy="544616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38" name="矩形 37"/>
          <p:cNvSpPr/>
          <p:nvPr/>
        </p:nvSpPr>
        <p:spPr>
          <a:xfrm>
            <a:off x="3611229" y="6831223"/>
            <a:ext cx="8606804" cy="69069"/>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7" name="文本框 6"/>
          <p:cNvSpPr txBox="1"/>
          <p:nvPr/>
        </p:nvSpPr>
        <p:spPr>
          <a:xfrm>
            <a:off x="9045365" y="468808"/>
            <a:ext cx="1365760" cy="4154984"/>
          </a:xfrm>
          <a:prstGeom prst="rect">
            <a:avLst/>
          </a:prstGeom>
          <a:noFill/>
        </p:spPr>
        <p:txBody>
          <a:bodyPr wrap="square" rtlCol="0">
            <a:spAutoFit/>
          </a:bodyPr>
          <a:lstStyle/>
          <a:p>
            <a:pPr algn="ctr"/>
            <a:r>
              <a:rPr lang="zh-CN" altLang="en-US"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谢</a:t>
            </a:r>
            <a:endParaRPr lang="en-US" altLang="zh-CN"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a:p>
            <a:pPr algn="ctr"/>
            <a:r>
              <a:rPr lang="zh-CN" altLang="en-US"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谢</a:t>
            </a:r>
            <a:endParaRPr lang="en-US" altLang="zh-CN"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a:p>
            <a:pPr algn="ctr"/>
            <a:r>
              <a:rPr lang="zh-CN" altLang="en-US"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观</a:t>
            </a:r>
            <a:endParaRPr lang="en-US" altLang="zh-CN"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a:p>
            <a:pPr algn="ctr"/>
            <a:r>
              <a:rPr lang="zh-CN" altLang="en-US" sz="66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看</a:t>
            </a:r>
          </a:p>
        </p:txBody>
      </p:sp>
      <p:sp>
        <p:nvSpPr>
          <p:cNvPr id="29" name="文本框 28"/>
          <p:cNvSpPr txBox="1"/>
          <p:nvPr/>
        </p:nvSpPr>
        <p:spPr>
          <a:xfrm>
            <a:off x="2278535" y="6009885"/>
            <a:ext cx="1928133" cy="368300"/>
          </a:xfrm>
          <a:prstGeom prst="rect">
            <a:avLst/>
          </a:prstGeom>
          <a:noFill/>
        </p:spPr>
        <p:txBody>
          <a:bodyPr wrap="square" rtlCol="0">
            <a:spAutoFit/>
          </a:bodyPr>
          <a:lstStyle/>
          <a:p>
            <a:r>
              <a:rPr lang="en-US" altLang="zh-CN" dirty="0">
                <a:solidFill>
                  <a:srgbClr val="9A0000"/>
                </a:solidFill>
                <a:latin typeface="宋体" panose="02010600030101010101" pitchFamily="2" charset="-122"/>
                <a:ea typeface="宋体" panose="02010600030101010101" pitchFamily="2" charset="-122"/>
                <a:cs typeface="宋体" panose="02010600030101010101" pitchFamily="2" charset="-122"/>
              </a:rPr>
              <a:t>2024</a:t>
            </a:r>
            <a:r>
              <a:rPr lang="zh-CN" altLang="en-US" dirty="0">
                <a:solidFill>
                  <a:srgbClr val="9A0000"/>
                </a:solidFill>
                <a:latin typeface="宋体" panose="02010600030101010101" pitchFamily="2" charset="-122"/>
                <a:ea typeface="宋体" panose="02010600030101010101" pitchFamily="2" charset="-122"/>
                <a:cs typeface="宋体" panose="02010600030101010101" pitchFamily="2" charset="-122"/>
              </a:rPr>
              <a:t>年</a:t>
            </a:r>
            <a:r>
              <a:rPr lang="en-US" altLang="zh-CN" dirty="0">
                <a:solidFill>
                  <a:srgbClr val="9A0000"/>
                </a:solidFill>
                <a:latin typeface="宋体" panose="02010600030101010101" pitchFamily="2" charset="-122"/>
                <a:ea typeface="宋体" panose="02010600030101010101" pitchFamily="2" charset="-122"/>
                <a:cs typeface="宋体" panose="02010600030101010101" pitchFamily="2" charset="-122"/>
              </a:rPr>
              <a:t>12</a:t>
            </a:r>
            <a:r>
              <a:rPr lang="zh-CN" altLang="en-US" dirty="0">
                <a:solidFill>
                  <a:srgbClr val="9A0000"/>
                </a:solidFill>
                <a:latin typeface="宋体" panose="02010600030101010101" pitchFamily="2" charset="-122"/>
                <a:ea typeface="宋体" panose="02010600030101010101" pitchFamily="2" charset="-122"/>
                <a:cs typeface="宋体" panose="02010600030101010101" pitchFamily="2" charset="-122"/>
              </a:rPr>
              <a:t>月</a:t>
            </a:r>
            <a:r>
              <a:rPr lang="en-US" altLang="zh-CN" dirty="0">
                <a:solidFill>
                  <a:srgbClr val="9A0000"/>
                </a:solidFill>
                <a:latin typeface="宋体" panose="02010600030101010101" pitchFamily="2" charset="-122"/>
                <a:ea typeface="宋体" panose="02010600030101010101" pitchFamily="2" charset="-122"/>
                <a:cs typeface="宋体" panose="02010600030101010101" pitchFamily="2" charset="-122"/>
              </a:rPr>
              <a:t>23</a:t>
            </a:r>
            <a:r>
              <a:rPr lang="zh-CN" altLang="en-US" dirty="0">
                <a:solidFill>
                  <a:srgbClr val="9A0000"/>
                </a:solidFill>
                <a:latin typeface="宋体" panose="02010600030101010101" pitchFamily="2" charset="-122"/>
                <a:ea typeface="宋体" panose="02010600030101010101" pitchFamily="2" charset="-122"/>
                <a:cs typeface="宋体" panose="02010600030101010101" pitchFamily="2" charset="-122"/>
              </a:rPr>
              <a:t>日</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84925" y="4686884"/>
            <a:ext cx="1836080" cy="517206"/>
          </a:xfrm>
          <a:prstGeom prst="rect">
            <a:avLst/>
          </a:prstGeom>
        </p:spPr>
      </p:pic>
      <p:sp>
        <p:nvSpPr>
          <p:cNvPr id="31" name="矩形 30"/>
          <p:cNvSpPr/>
          <p:nvPr/>
        </p:nvSpPr>
        <p:spPr>
          <a:xfrm>
            <a:off x="0" y="6424069"/>
            <a:ext cx="400755" cy="436168"/>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658850" y="608428"/>
            <a:ext cx="832279" cy="0"/>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561" y="698098"/>
            <a:ext cx="4080664" cy="769441"/>
          </a:xfrm>
          <a:prstGeom prst="rect">
            <a:avLst/>
          </a:prstGeom>
          <a:noFill/>
        </p:spPr>
        <p:txBody>
          <a:bodyPr wrap="square" rtlCol="0">
            <a:spAutoFit/>
          </a:bodyPr>
          <a:lstStyle/>
          <a:p>
            <a:pPr lvl="1"/>
            <a:r>
              <a:rPr lang="zh-CN" altLang="en-US" sz="4400" dirty="0">
                <a:solidFill>
                  <a:schemeClr val="tx1">
                    <a:lumMod val="75000"/>
                    <a:lumOff val="25000"/>
                  </a:schemeClr>
                </a:solidFill>
                <a:latin typeface="FZDaWeiTiS-R-GB" panose="02000000000000000000" pitchFamily="2" charset="-122"/>
                <a:ea typeface="FZDaWeiTiS-R-GB" panose="02000000000000000000" pitchFamily="2" charset="-122"/>
                <a:cs typeface="字魂105号-简雅黑" panose="00000500000000000000" pitchFamily="2" charset="-122"/>
              </a:rPr>
              <a:t>目录 </a:t>
            </a:r>
            <a:r>
              <a:rPr lang="en-US" altLang="zh-CN" sz="2800" dirty="0">
                <a:solidFill>
                  <a:schemeClr val="tx1">
                    <a:lumMod val="75000"/>
                    <a:lumOff val="25000"/>
                  </a:schemeClr>
                </a:solidFill>
                <a:latin typeface="FZDaWeiTiS-R-GB" panose="02000000000000000000" pitchFamily="2" charset="-122"/>
                <a:ea typeface="FZDaWeiTiS-R-GB" panose="02000000000000000000" pitchFamily="2" charset="-122"/>
                <a:cs typeface="字魂105号-简雅黑" panose="00000500000000000000" pitchFamily="2" charset="-122"/>
              </a:rPr>
              <a:t>CONTENTS</a:t>
            </a:r>
            <a:endParaRPr lang="zh-CN" altLang="en-US" sz="4400" dirty="0">
              <a:solidFill>
                <a:schemeClr val="tx1">
                  <a:lumMod val="75000"/>
                  <a:lumOff val="25000"/>
                </a:schemeClr>
              </a:solidFill>
              <a:latin typeface="FZDaWeiTiS-R-GB" panose="02000000000000000000" pitchFamily="2" charset="-122"/>
              <a:ea typeface="FZDaWeiTiS-R-GB" panose="02000000000000000000" pitchFamily="2" charset="-122"/>
              <a:cs typeface="字魂105号-简雅黑" panose="00000500000000000000" pitchFamily="2" charset="-122"/>
            </a:endParaRPr>
          </a:p>
        </p:txBody>
      </p:sp>
      <p:grpSp>
        <p:nvGrpSpPr>
          <p:cNvPr id="14" name="组合 13"/>
          <p:cNvGrpSpPr/>
          <p:nvPr/>
        </p:nvGrpSpPr>
        <p:grpSpPr>
          <a:xfrm rot="16200000">
            <a:off x="9259686" y="4953682"/>
            <a:ext cx="492443" cy="3187679"/>
            <a:chOff x="406918" y="1740456"/>
            <a:chExt cx="492443" cy="3187679"/>
          </a:xfrm>
        </p:grpSpPr>
        <p:sp>
          <p:nvSpPr>
            <p:cNvPr id="15" name="文本框 14"/>
            <p:cNvSpPr txBox="1"/>
            <p:nvPr/>
          </p:nvSpPr>
          <p:spPr>
            <a:xfrm>
              <a:off x="406918" y="1740456"/>
              <a:ext cx="492443" cy="2582178"/>
            </a:xfrm>
            <a:prstGeom prst="rect">
              <a:avLst/>
            </a:prstGeom>
            <a:noFill/>
          </p:spPr>
          <p:txBody>
            <a:bodyPr vert="eaVert" wrap="square">
              <a:spAutoFit/>
            </a:bodyPr>
            <a:lstStyle/>
            <a:p>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Peking</a:t>
              </a:r>
              <a:r>
                <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 </a:t>
              </a:r>
              <a:r>
                <a:rPr lang="en-US" altLang="zh-CN"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rPr>
                <a:t>University</a:t>
              </a:r>
              <a:endParaRPr lang="zh-CN" altLang="en-US" sz="2000" dirty="0">
                <a:solidFill>
                  <a:schemeClr val="bg1"/>
                </a:solidFill>
                <a:latin typeface="FZCuHeiSongS-B-GB" panose="02000000000000000000" pitchFamily="2" charset="-122"/>
                <a:ea typeface="FZCuHeiSongS-B-GB" panose="02000000000000000000" pitchFamily="2" charset="-122"/>
                <a:cs typeface="字魂105号-简雅黑" panose="00000500000000000000" pitchFamily="2" charset="-122"/>
              </a:endParaRPr>
            </a:p>
          </p:txBody>
        </p:sp>
        <p:cxnSp>
          <p:nvCxnSpPr>
            <p:cNvPr id="17" name="直接连接符 16"/>
            <p:cNvCxnSpPr/>
            <p:nvPr/>
          </p:nvCxnSpPr>
          <p:spPr>
            <a:xfrm>
              <a:off x="635238" y="4131406"/>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custDataLst>
              <p:tags r:id="rId1"/>
            </p:custDataLst>
          </p:nvPr>
        </p:nvGrpSpPr>
        <p:grpSpPr>
          <a:xfrm>
            <a:off x="1611618" y="1915792"/>
            <a:ext cx="4603678" cy="769441"/>
            <a:chOff x="1184078" y="2313500"/>
            <a:chExt cx="4603678" cy="769441"/>
          </a:xfrm>
        </p:grpSpPr>
        <p:sp>
          <p:nvSpPr>
            <p:cNvPr id="13" name="文本框 12"/>
            <p:cNvSpPr txBox="1"/>
            <p:nvPr>
              <p:custDataLst>
                <p:tags r:id="rId11"/>
              </p:custDataLst>
            </p:nvPr>
          </p:nvSpPr>
          <p:spPr>
            <a:xfrm>
              <a:off x="1184078" y="2313500"/>
              <a:ext cx="832279" cy="769441"/>
            </a:xfrm>
            <a:prstGeom prst="rect">
              <a:avLst/>
            </a:prstGeom>
            <a:noFill/>
          </p:spPr>
          <p:txBody>
            <a:bodyPr wrap="none" rtlCol="0">
              <a:spAutoFit/>
            </a:bodyPr>
            <a:lstStyle/>
            <a:p>
              <a:r>
                <a:rPr lang="en-US" altLang="zh-CN" sz="4400" b="1" dirty="0">
                  <a:latin typeface="FZCuHeiSongS-B-GB" panose="02000000000000000000" pitchFamily="2" charset="-122"/>
                  <a:ea typeface="FZCuHeiSongS-B-GB" panose="02000000000000000000" pitchFamily="2" charset="-122"/>
                  <a:cs typeface="字魂105号-简雅黑" panose="00000500000000000000" pitchFamily="2" charset="-122"/>
                </a:rPr>
                <a:t>01</a:t>
              </a:r>
              <a:endParaRPr lang="zh-CN" altLang="en-US" sz="44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19" name="文本框 18"/>
            <p:cNvSpPr txBox="1"/>
            <p:nvPr>
              <p:custDataLst>
                <p:tags r:id="rId12"/>
              </p:custDataLst>
            </p:nvPr>
          </p:nvSpPr>
          <p:spPr>
            <a:xfrm>
              <a:off x="2029263" y="2333185"/>
              <a:ext cx="2494280" cy="583565"/>
            </a:xfrm>
            <a:prstGeom prst="rect">
              <a:avLst/>
            </a:prstGeom>
            <a:noFill/>
          </p:spPr>
          <p:txBody>
            <a:bodyPr wrap="square" rtlCol="0">
              <a:spAutoFit/>
            </a:bodyPr>
            <a:lstStyle/>
            <a:p>
              <a:pPr algn="l"/>
              <a:r>
                <a:rPr lang="zh-CN" altLang="en-US" sz="3200" dirty="0">
                  <a:latin typeface="隶书" panose="02010509060101010101" charset="-122"/>
                  <a:ea typeface="隶书" panose="02010509060101010101" charset="-122"/>
                  <a:sym typeface="+mn-ea"/>
                </a:rPr>
                <a:t>赛题解析 </a:t>
              </a:r>
              <a:endParaRPr lang="zh-CN" altLang="en-US" sz="3200" dirty="0">
                <a:latin typeface="华文楷体" panose="02010600040101010101" charset="-122"/>
                <a:ea typeface="华文楷体" panose="02010600040101010101" charset="-122"/>
                <a:cs typeface="字魂105号-简雅黑" panose="00000500000000000000" pitchFamily="2" charset="-122"/>
              </a:endParaRPr>
            </a:p>
          </p:txBody>
        </p:sp>
        <p:sp>
          <p:nvSpPr>
            <p:cNvPr id="24" name="文本框 23"/>
            <p:cNvSpPr txBox="1"/>
            <p:nvPr>
              <p:custDataLst>
                <p:tags r:id="rId13"/>
              </p:custDataLst>
            </p:nvPr>
          </p:nvSpPr>
          <p:spPr>
            <a:xfrm>
              <a:off x="2029462" y="2690950"/>
              <a:ext cx="3758294" cy="337185"/>
            </a:xfrm>
            <a:prstGeom prst="rect">
              <a:avLst/>
            </a:prstGeom>
            <a:noFill/>
          </p:spPr>
          <p:txBody>
            <a:bodyPr wrap="square">
              <a:spAutoFit/>
            </a:bodyPr>
            <a:lstStyle/>
            <a:p>
              <a:endParaRPr lang="en-US" altLang="zh-CN" sz="16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34" name="直接连接符 33"/>
            <p:cNvCxnSpPr/>
            <p:nvPr>
              <p:custDataLst>
                <p:tags r:id="rId14"/>
              </p:custDataLst>
            </p:nvPr>
          </p:nvCxnSpPr>
          <p:spPr>
            <a:xfrm>
              <a:off x="2029462"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pic>
        <p:nvPicPr>
          <p:cNvPr id="45" name="图片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3230" y="6079720"/>
            <a:ext cx="1675797" cy="467802"/>
          </a:xfrm>
          <a:prstGeom prst="rect">
            <a:avLst/>
          </a:prstGeom>
        </p:spPr>
      </p:pic>
      <p:grpSp>
        <p:nvGrpSpPr>
          <p:cNvPr id="50" name="组合 49"/>
          <p:cNvGrpSpPr/>
          <p:nvPr>
            <p:custDataLst>
              <p:tags r:id="rId2"/>
            </p:custDataLst>
          </p:nvPr>
        </p:nvGrpSpPr>
        <p:grpSpPr>
          <a:xfrm>
            <a:off x="1611633" y="3299270"/>
            <a:ext cx="4603678" cy="769441"/>
            <a:chOff x="1184078" y="2313500"/>
            <a:chExt cx="4603678" cy="769441"/>
          </a:xfrm>
        </p:grpSpPr>
        <p:sp>
          <p:nvSpPr>
            <p:cNvPr id="51" name="文本框 50"/>
            <p:cNvSpPr txBox="1"/>
            <p:nvPr>
              <p:custDataLst>
                <p:tags r:id="rId7"/>
              </p:custDataLst>
            </p:nvPr>
          </p:nvSpPr>
          <p:spPr>
            <a:xfrm>
              <a:off x="1184078" y="2313500"/>
              <a:ext cx="832279" cy="769441"/>
            </a:xfrm>
            <a:prstGeom prst="rect">
              <a:avLst/>
            </a:prstGeom>
            <a:noFill/>
          </p:spPr>
          <p:txBody>
            <a:bodyPr wrap="none" rtlCol="0">
              <a:spAutoFit/>
            </a:bodyPr>
            <a:lstStyle/>
            <a:p>
              <a:r>
                <a:rPr lang="en-US" altLang="zh-CN" sz="4400" b="1" dirty="0">
                  <a:latin typeface="FZCuHeiSongS-B-GB" panose="02000000000000000000" pitchFamily="2" charset="-122"/>
                  <a:ea typeface="FZCuHeiSongS-B-GB" panose="02000000000000000000" pitchFamily="2" charset="-122"/>
                  <a:cs typeface="字魂105号-简雅黑" panose="00000500000000000000" pitchFamily="2" charset="-122"/>
                </a:rPr>
                <a:t>02</a:t>
              </a:r>
              <a:endParaRPr lang="zh-CN" altLang="en-US" sz="44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52" name="文本框 51"/>
            <p:cNvSpPr txBox="1"/>
            <p:nvPr>
              <p:custDataLst>
                <p:tags r:id="rId8"/>
              </p:custDataLst>
            </p:nvPr>
          </p:nvSpPr>
          <p:spPr>
            <a:xfrm>
              <a:off x="2029263" y="2333185"/>
              <a:ext cx="2966720" cy="583565"/>
            </a:xfrm>
            <a:prstGeom prst="rect">
              <a:avLst/>
            </a:prstGeom>
            <a:noFill/>
          </p:spPr>
          <p:txBody>
            <a:bodyPr wrap="square" rtlCol="0">
              <a:spAutoFit/>
            </a:bodyPr>
            <a:lstStyle/>
            <a:p>
              <a:pPr algn="l"/>
              <a:r>
                <a:rPr lang="zh-CN" altLang="en-US" sz="3200" dirty="0">
                  <a:latin typeface="隶书" panose="02010509060101010101" charset="-122"/>
                  <a:ea typeface="隶书" panose="02010509060101010101" charset="-122"/>
                  <a:cs typeface="字魂105号-简雅黑" panose="00000500000000000000" pitchFamily="2" charset="-122"/>
                  <a:sym typeface="+mn-ea"/>
                </a:rPr>
                <a:t>思路分析</a:t>
              </a:r>
            </a:p>
          </p:txBody>
        </p:sp>
        <p:sp>
          <p:nvSpPr>
            <p:cNvPr id="53" name="文本框 52"/>
            <p:cNvSpPr txBox="1"/>
            <p:nvPr>
              <p:custDataLst>
                <p:tags r:id="rId9"/>
              </p:custDataLst>
            </p:nvPr>
          </p:nvSpPr>
          <p:spPr>
            <a:xfrm>
              <a:off x="2029462" y="2690950"/>
              <a:ext cx="3758294" cy="337185"/>
            </a:xfrm>
            <a:prstGeom prst="rect">
              <a:avLst/>
            </a:prstGeom>
            <a:noFill/>
          </p:spPr>
          <p:txBody>
            <a:bodyPr wrap="square">
              <a:spAutoFit/>
            </a:bodyPr>
            <a:lstStyle/>
            <a:p>
              <a:endParaRPr lang="en-US" altLang="zh-CN" sz="1600" dirty="0">
                <a:solidFill>
                  <a:schemeClr val="bg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54" name="直接连接符 33"/>
            <p:cNvCxnSpPr/>
            <p:nvPr>
              <p:custDataLst>
                <p:tags r:id="rId10"/>
              </p:custDataLst>
            </p:nvPr>
          </p:nvCxnSpPr>
          <p:spPr>
            <a:xfrm>
              <a:off x="2029462"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55" name="组合 54"/>
          <p:cNvGrpSpPr/>
          <p:nvPr>
            <p:custDataLst>
              <p:tags r:id="rId3"/>
            </p:custDataLst>
          </p:nvPr>
        </p:nvGrpSpPr>
        <p:grpSpPr>
          <a:xfrm>
            <a:off x="1627508" y="4689407"/>
            <a:ext cx="2653864" cy="769441"/>
            <a:chOff x="1184078" y="2313500"/>
            <a:chExt cx="2653864" cy="769441"/>
          </a:xfrm>
        </p:grpSpPr>
        <p:sp>
          <p:nvSpPr>
            <p:cNvPr id="56" name="文本框 55"/>
            <p:cNvSpPr txBox="1"/>
            <p:nvPr>
              <p:custDataLst>
                <p:tags r:id="rId4"/>
              </p:custDataLst>
            </p:nvPr>
          </p:nvSpPr>
          <p:spPr>
            <a:xfrm>
              <a:off x="1184078" y="2313500"/>
              <a:ext cx="832279" cy="769441"/>
            </a:xfrm>
            <a:prstGeom prst="rect">
              <a:avLst/>
            </a:prstGeom>
            <a:noFill/>
          </p:spPr>
          <p:txBody>
            <a:bodyPr wrap="none" rtlCol="0">
              <a:spAutoFit/>
            </a:bodyPr>
            <a:lstStyle/>
            <a:p>
              <a:r>
                <a:rPr lang="en-US" altLang="zh-CN" sz="4400" b="1" dirty="0">
                  <a:latin typeface="FZCuHeiSongS-B-GB" panose="02000000000000000000" pitchFamily="2" charset="-122"/>
                  <a:ea typeface="FZCuHeiSongS-B-GB" panose="02000000000000000000" pitchFamily="2" charset="-122"/>
                  <a:cs typeface="字魂105号-简雅黑" panose="00000500000000000000" pitchFamily="2" charset="-122"/>
                </a:rPr>
                <a:t>03</a:t>
              </a:r>
              <a:endParaRPr lang="zh-CN" altLang="en-US" sz="44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57" name="文本框 56"/>
            <p:cNvSpPr txBox="1"/>
            <p:nvPr>
              <p:custDataLst>
                <p:tags r:id="rId5"/>
              </p:custDataLst>
            </p:nvPr>
          </p:nvSpPr>
          <p:spPr>
            <a:xfrm>
              <a:off x="2029462" y="2333498"/>
              <a:ext cx="1808480" cy="583565"/>
            </a:xfrm>
            <a:prstGeom prst="rect">
              <a:avLst/>
            </a:prstGeom>
            <a:noFill/>
          </p:spPr>
          <p:txBody>
            <a:bodyPr wrap="none" rtlCol="0">
              <a:spAutoFit/>
            </a:bodyPr>
            <a:lstStyle/>
            <a:p>
              <a:pPr algn="l"/>
              <a:r>
                <a:rPr lang="zh-CN" altLang="en-US" sz="3200" dirty="0">
                  <a:latin typeface="隶书" panose="02010509060101010101" charset="-122"/>
                  <a:ea typeface="隶书" panose="02010509060101010101" charset="-122"/>
                  <a:cs typeface="字魂105号-简雅黑" panose="00000500000000000000" pitchFamily="2" charset="-122"/>
                </a:rPr>
                <a:t>运行结果</a:t>
              </a:r>
              <a:endParaRPr lang="zh-CN" altLang="en-US" sz="3200" dirty="0">
                <a:latin typeface="华文楷体" panose="02010600040101010101" charset="-122"/>
                <a:ea typeface="华文楷体" panose="02010600040101010101" charset="-122"/>
                <a:cs typeface="字魂105号-简雅黑" panose="00000500000000000000" pitchFamily="2" charset="-122"/>
              </a:endParaRPr>
            </a:p>
          </p:txBody>
        </p:sp>
        <p:cxnSp>
          <p:nvCxnSpPr>
            <p:cNvPr id="59" name="直接连接符 33"/>
            <p:cNvCxnSpPr/>
            <p:nvPr>
              <p:custDataLst>
                <p:tags r:id="rId6"/>
              </p:custDataLst>
            </p:nvPr>
          </p:nvCxnSpPr>
          <p:spPr>
            <a:xfrm>
              <a:off x="2029462" y="2409554"/>
              <a:ext cx="0" cy="577334"/>
            </a:xfrm>
            <a:prstGeom prst="line">
              <a:avLst/>
            </a:prstGeom>
            <a:ln w="63500">
              <a:solidFill>
                <a:srgbClr val="9A0001"/>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10"/>
          <p:cNvCxnSpPr/>
          <p:nvPr/>
        </p:nvCxnSpPr>
        <p:spPr>
          <a:xfrm>
            <a:off x="-11561" y="5606199"/>
            <a:ext cx="1315428" cy="0"/>
          </a:xfrm>
          <a:prstGeom prst="line">
            <a:avLst/>
          </a:prstGeom>
          <a:ln w="57150">
            <a:solidFill>
              <a:srgbClr val="9A0000"/>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rotWithShape="1">
          <a:blip r:embed="rId18">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l="45953" t="9543" r="40850"/>
          <a:stretch>
            <a:fillRect/>
          </a:stretch>
        </p:blipFill>
        <p:spPr>
          <a:xfrm>
            <a:off x="-11561" y="186294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p:cNvPicPr/>
          <p:nvPr/>
        </p:nvPicPr>
        <p:blipFill>
          <a:blip r:embed="rId20"/>
          <a:srcRect l="14734" r="8820" b="14980"/>
        </p:blipFill>
        <p:spPr>
          <a:xfrm>
            <a:off x="5641975" y="0"/>
            <a:ext cx="6550025" cy="68586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43" name="矩形 42"/>
          <p:cNvSpPr/>
          <p:nvPr/>
        </p:nvSpPr>
        <p:spPr>
          <a:xfrm>
            <a:off x="982638" y="1239655"/>
            <a:ext cx="11235392" cy="3436705"/>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757" b="-18243"/>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6" y="422723"/>
            <a:ext cx="1675797" cy="467802"/>
          </a:xfrm>
          <a:prstGeom prst="rect">
            <a:avLst/>
          </a:prstGeom>
        </p:spPr>
      </p:pic>
      <p:grpSp>
        <p:nvGrpSpPr>
          <p:cNvPr id="62" name="组合 61"/>
          <p:cNvGrpSpPr/>
          <p:nvPr/>
        </p:nvGrpSpPr>
        <p:grpSpPr>
          <a:xfrm>
            <a:off x="1033481" y="4676361"/>
            <a:ext cx="2784269" cy="2498150"/>
            <a:chOff x="1209755" y="4179558"/>
            <a:chExt cx="2784269" cy="2498150"/>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FZCuHeiSongS-B-GB" panose="02000000000000000000" pitchFamily="2" charset="-122"/>
                  <a:ea typeface="FZCuHeiSongS-B-GB" panose="02000000000000000000" pitchFamily="2" charset="-122"/>
                  <a:cs typeface="字魂105号-简雅黑" panose="00000500000000000000" pitchFamily="2" charset="-122"/>
                </a:rPr>
                <a:t>01</a:t>
              </a:r>
              <a:endParaRPr lang="zh-CN" altLang="en-US" sz="88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64" name="文本框 63"/>
            <p:cNvSpPr txBox="1"/>
            <p:nvPr/>
          </p:nvSpPr>
          <p:spPr>
            <a:xfrm>
              <a:off x="1525144" y="5355638"/>
              <a:ext cx="2468880" cy="1322070"/>
            </a:xfrm>
            <a:prstGeom prst="rect">
              <a:avLst/>
            </a:prstGeom>
            <a:noFill/>
          </p:spPr>
          <p:txBody>
            <a:bodyPr wrap="none" rtlCol="0">
              <a:spAutoFit/>
            </a:bodyPr>
            <a:lstStyle/>
            <a:p>
              <a:pPr algn="l"/>
              <a:r>
                <a:rPr lang="zh-CN" altLang="en-US" sz="4000" dirty="0">
                  <a:latin typeface="隶书" panose="02010509060101010101" charset="-122"/>
                  <a:ea typeface="隶书" panose="02010509060101010101" charset="-122"/>
                  <a:sym typeface="+mn-ea"/>
                </a:rPr>
                <a:t>赛题解析 </a:t>
              </a:r>
            </a:p>
            <a:p>
              <a:endParaRPr lang="zh-CN" altLang="en-US" sz="4000" dirty="0">
                <a:latin typeface="隶书" panose="02010509060101010101" charset="-122"/>
                <a:ea typeface="隶书" panose="02010509060101010101"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4962163"/>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5113387"/>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椭圆 81"/>
            <p:cNvSpPr/>
            <p:nvPr/>
          </p:nvSpPr>
          <p:spPr>
            <a:xfrm>
              <a:off x="2839826"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椭圆 82"/>
            <p:cNvSpPr/>
            <p:nvPr/>
          </p:nvSpPr>
          <p:spPr>
            <a:xfrm>
              <a:off x="312767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矩形 32"/>
          <p:cNvSpPr/>
          <p:nvPr/>
        </p:nvSpPr>
        <p:spPr>
          <a:xfrm>
            <a:off x="0" y="462703"/>
            <a:ext cx="794456" cy="738664"/>
          </a:xfrm>
          <a:prstGeom prst="rect">
            <a:avLst/>
          </a:prstGeom>
          <a:solidFill>
            <a:srgbClr val="9A0001"/>
          </a:solidFill>
          <a:ln w="12700">
            <a:noFill/>
            <a:prstDash val="solid"/>
            <a:miter lim="800000"/>
          </a:ln>
        </p:spPr>
        <p:txBody>
          <a:bodyPr anchor="ctr"/>
          <a:lstStyle/>
          <a:p>
            <a:pPr algn="ctr"/>
            <a:endParaRPr lang="zh-CN">
              <a:solidFill>
                <a:schemeClr val="lt1"/>
              </a:solidFill>
            </a:endParaRPr>
          </a:p>
        </p:txBody>
      </p:sp>
      <p:pic>
        <p:nvPicPr>
          <p:cNvPr id="97" name="图片 41"/>
          <p:cNvPicPr>
            <a:picLocks noChangeAspect="1"/>
          </p:cNvPicPr>
          <p:nvPr/>
        </p:nvPicPr>
        <p:blipFill>
          <a:blip r:embed="rId18">
            <a:lum/>
          </a:blip>
          <a:stretch>
            <a:fillRect/>
          </a:stretch>
        </p:blipFill>
        <p:spPr>
          <a:xfrm>
            <a:off x="9911444" y="545564"/>
            <a:ext cx="1836080" cy="512545"/>
          </a:xfrm>
          <a:prstGeom prst="rect">
            <a:avLst/>
          </a:prstGeom>
        </p:spPr>
      </p:pic>
      <p:sp>
        <p:nvSpPr>
          <p:cNvPr id="128" name="矩形 37"/>
          <p:cNvSpPr/>
          <p:nvPr/>
        </p:nvSpPr>
        <p:spPr>
          <a:xfrm flipV="1">
            <a:off x="7529454" y="6772905"/>
            <a:ext cx="4682001" cy="128741"/>
          </a:xfrm>
          <a:prstGeom prst="rect">
            <a:avLst/>
          </a:prstGeom>
          <a:solidFill>
            <a:srgbClr val="9A0001"/>
          </a:solidFill>
          <a:ln w="12700">
            <a:noFill/>
            <a:prstDash val="solid"/>
            <a:miter lim="800000"/>
          </a:ln>
        </p:spPr>
        <p:txBody>
          <a:bodyPr anchor="ctr"/>
          <a:lstStyle/>
          <a:p>
            <a:pPr algn="ctr"/>
            <a:endParaRPr lang="zh-CN">
              <a:solidFill>
                <a:schemeClr val="lt1"/>
              </a:solidFill>
            </a:endParaRPr>
          </a:p>
        </p:txBody>
      </p:sp>
      <p:sp>
        <p:nvSpPr>
          <p:cNvPr id="32" name="文本框 31"/>
          <p:cNvSpPr txBox="1"/>
          <p:nvPr/>
        </p:nvSpPr>
        <p:spPr>
          <a:xfrm>
            <a:off x="946852" y="412949"/>
            <a:ext cx="2011680" cy="645160"/>
          </a:xfrm>
          <a:prstGeom prst="rect">
            <a:avLst/>
          </a:prstGeom>
          <a:noFill/>
        </p:spPr>
        <p:txBody>
          <a:bodyPr wrap="none" rtlCol="0">
            <a:spAutoFit/>
          </a:bodyPr>
          <a:lstStyle/>
          <a:p>
            <a:pPr algn="l">
              <a:buClrTx/>
              <a:buSzTx/>
              <a:buFontTx/>
            </a:pPr>
            <a:r>
              <a:rPr lang="zh-CN" altLang="en-US" sz="3600" dirty="0">
                <a:latin typeface="隶书" panose="02010509060101010101" charset="-122"/>
                <a:ea typeface="隶书" panose="02010509060101010101" charset="-122"/>
                <a:sym typeface="+mn-ea"/>
              </a:rPr>
              <a:t>赛题解析</a:t>
            </a:r>
            <a:endParaRPr lang="zh-CN" altLang="en-US" sz="3600" dirty="0">
              <a:latin typeface="隶书" panose="02010509060101010101" charset="-122"/>
              <a:ea typeface="隶书" panose="02010509060101010101" charset="-122"/>
              <a:cs typeface="字魂105号-简雅黑" panose="00000500000000000000" pitchFamily="2" charset="-122"/>
              <a:sym typeface="+mn-ea"/>
            </a:endParaRPr>
          </a:p>
        </p:txBody>
      </p:sp>
      <p:sp>
        <p:nvSpPr>
          <p:cNvPr id="9" name="矩形 27"/>
          <p:cNvSpPr/>
          <p:nvPr>
            <p:custDataLst>
              <p:tags r:id="rId1"/>
            </p:custDataLst>
          </p:nvPr>
        </p:nvSpPr>
        <p:spPr>
          <a:xfrm>
            <a:off x="3206750" y="1793875"/>
            <a:ext cx="2791460" cy="4544695"/>
          </a:xfrm>
          <a:prstGeom prst="rect">
            <a:avLst/>
          </a:prstGeom>
          <a:solidFill>
            <a:schemeClr val="bg1"/>
          </a:solidFill>
          <a:ln w="6350" cmpd="sng">
            <a:solidFill>
              <a:schemeClr val="bg1"/>
            </a:solidFill>
            <a:prstDash val="solid"/>
            <a:miter lim="800000"/>
          </a:ln>
          <a:effectLst>
            <a:outerShdw blurRad="165100" dist="38100" dir="5400000" sx="107000" sy="107000" algn="t">
              <a:schemeClr val="bg1">
                <a:lumMod val="65000"/>
                <a:alpha val="10000"/>
              </a:schemeClr>
            </a:outerShdw>
          </a:effectLst>
        </p:spPr>
        <p:txBody>
          <a:bodyPr anchor="ctr"/>
          <a:lstStyle/>
          <a:p>
            <a:pPr algn="ctr"/>
            <a:endParaRPr sz="2800">
              <a:solidFill>
                <a:schemeClr val="tx1"/>
              </a:solidFill>
              <a:latin typeface="FZShengShiKaiShuS-EB-GB"/>
              <a:ea typeface="FZShengShiKaiShuS-EB-GB"/>
            </a:endParaRPr>
          </a:p>
        </p:txBody>
      </p:sp>
      <p:sp>
        <p:nvSpPr>
          <p:cNvPr id="16" name="矩形 27"/>
          <p:cNvSpPr/>
          <p:nvPr>
            <p:custDataLst>
              <p:tags r:id="rId2"/>
            </p:custDataLst>
          </p:nvPr>
        </p:nvSpPr>
        <p:spPr>
          <a:xfrm>
            <a:off x="6144895" y="1808480"/>
            <a:ext cx="2791460" cy="4544695"/>
          </a:xfrm>
          <a:prstGeom prst="rect">
            <a:avLst/>
          </a:prstGeom>
          <a:solidFill>
            <a:schemeClr val="bg1"/>
          </a:solidFill>
          <a:ln w="6350" cmpd="sng">
            <a:solidFill>
              <a:schemeClr val="bg1"/>
            </a:solidFill>
            <a:prstDash val="solid"/>
            <a:miter lim="800000"/>
          </a:ln>
          <a:effectLst>
            <a:outerShdw blurRad="165100" dist="38100" dir="5400000" sx="107000" sy="107000" algn="t">
              <a:schemeClr val="bg1">
                <a:lumMod val="65000"/>
                <a:alpha val="10000"/>
              </a:schemeClr>
            </a:outerShdw>
          </a:effectLst>
        </p:spPr>
        <p:txBody>
          <a:bodyPr anchor="ctr"/>
          <a:lstStyle/>
          <a:p>
            <a:pPr algn="ctr"/>
            <a:endParaRPr sz="2800">
              <a:solidFill>
                <a:schemeClr val="tx1"/>
              </a:solidFill>
              <a:latin typeface="FZShengShiKaiShuS-EB-GB"/>
              <a:ea typeface="FZShengShiKaiShuS-EB-GB"/>
            </a:endParaRPr>
          </a:p>
        </p:txBody>
      </p:sp>
      <p:sp>
        <p:nvSpPr>
          <p:cNvPr id="22" name="矩形 27"/>
          <p:cNvSpPr/>
          <p:nvPr>
            <p:custDataLst>
              <p:tags r:id="rId3"/>
            </p:custDataLst>
          </p:nvPr>
        </p:nvSpPr>
        <p:spPr>
          <a:xfrm>
            <a:off x="9083040" y="1793875"/>
            <a:ext cx="2791460" cy="4544695"/>
          </a:xfrm>
          <a:prstGeom prst="rect">
            <a:avLst/>
          </a:prstGeom>
          <a:solidFill>
            <a:schemeClr val="bg1"/>
          </a:solidFill>
          <a:ln w="6350" cmpd="sng">
            <a:solidFill>
              <a:schemeClr val="bg1"/>
            </a:solidFill>
            <a:prstDash val="solid"/>
            <a:miter lim="800000"/>
          </a:ln>
          <a:effectLst>
            <a:outerShdw blurRad="165100" dist="38100" dir="5400000" sx="107000" sy="107000" algn="t">
              <a:schemeClr val="bg1">
                <a:lumMod val="65000"/>
                <a:alpha val="10000"/>
              </a:schemeClr>
            </a:outerShdw>
          </a:effectLst>
        </p:spPr>
        <p:txBody>
          <a:bodyPr anchor="ctr"/>
          <a:lstStyle/>
          <a:p>
            <a:pPr algn="ctr"/>
            <a:endParaRPr sz="2800">
              <a:solidFill>
                <a:schemeClr val="tx1"/>
              </a:solidFill>
              <a:latin typeface="FZShengShiKaiShuS-EB-GB"/>
              <a:ea typeface="FZShengShiKaiShuS-EB-GB"/>
            </a:endParaRPr>
          </a:p>
        </p:txBody>
      </p:sp>
      <p:sp>
        <p:nvSpPr>
          <p:cNvPr id="12" name="文本框 11"/>
          <p:cNvSpPr txBox="1"/>
          <p:nvPr>
            <p:custDataLst>
              <p:tags r:id="rId4"/>
            </p:custDataLst>
          </p:nvPr>
        </p:nvSpPr>
        <p:spPr>
          <a:xfrm>
            <a:off x="9128760" y="2256790"/>
            <a:ext cx="2579370" cy="553085"/>
          </a:xfrm>
          <a:prstGeom prst="rect">
            <a:avLst/>
          </a:prstGeom>
        </p:spPr>
        <p:txBody>
          <a:bodyPr wrap="square">
            <a:spAutoFit/>
          </a:bodyPr>
          <a:lstStyle/>
          <a:p>
            <a:pPr indent="0"/>
            <a:r>
              <a:rPr lang="en-US" sz="1400">
                <a:latin typeface="微软雅黑" panose="020B0503020204020204" charset="-122"/>
                <a:ea typeface="微软雅黑" panose="020B0503020204020204" charset="-122"/>
              </a:rPr>
              <a:t>       </a:t>
            </a:r>
            <a:r>
              <a:rPr sz="1400">
                <a:latin typeface="微软雅黑" panose="020B0503020204020204" charset="-122"/>
                <a:ea typeface="微软雅黑" panose="020B0503020204020204" charset="-122"/>
              </a:rPr>
              <a:t>变换并简化逻辑环，能够检测震荡是否发生。</a:t>
            </a:r>
            <a:r>
              <a:rPr lang="zh-CN" altLang="en-US" sz="1600" b="1">
                <a:solidFill>
                  <a:srgbClr val="000000"/>
                </a:solidFill>
                <a:latin typeface="楷体" panose="02010609060101010101" charset="-122"/>
                <a:ea typeface="楷体" panose="02010609060101010101" charset="-122"/>
              </a:rPr>
              <a:t> </a:t>
            </a:r>
          </a:p>
        </p:txBody>
      </p:sp>
      <p:sp>
        <p:nvSpPr>
          <p:cNvPr id="19" name="文本框 18"/>
          <p:cNvSpPr txBox="1"/>
          <p:nvPr>
            <p:custDataLst>
              <p:tags r:id="rId5"/>
            </p:custDataLst>
          </p:nvPr>
        </p:nvSpPr>
        <p:spPr>
          <a:xfrm>
            <a:off x="3389630" y="3695700"/>
            <a:ext cx="2341880" cy="1322070"/>
          </a:xfrm>
          <a:prstGeom prst="rect">
            <a:avLst/>
          </a:prstGeom>
        </p:spPr>
        <p:txBody>
          <a:bodyPr wrap="square">
            <a:spAutoFit/>
          </a:bodyPr>
          <a:lstStyle/>
          <a:p>
            <a:r>
              <a:rPr lang="zh-CN" altLang="en-US" sz="1600">
                <a:solidFill>
                  <a:srgbClr val="000000"/>
                </a:solidFill>
                <a:latin typeface="仿宋" panose="02010609060101010101" charset="-122"/>
                <a:ea typeface="仿宋" panose="02010609060101010101" charset="-122"/>
              </a:rPr>
              <a:t>输出可能产生持续震荡的强连通分量，并给出要产生持续震荡时强连通分量外部输入端口信号的值。</a:t>
            </a:r>
          </a:p>
        </p:txBody>
      </p:sp>
      <p:sp>
        <p:nvSpPr>
          <p:cNvPr id="25" name="文本框 24"/>
          <p:cNvSpPr txBox="1"/>
          <p:nvPr>
            <p:custDataLst>
              <p:tags r:id="rId6"/>
            </p:custDataLst>
          </p:nvPr>
        </p:nvSpPr>
        <p:spPr>
          <a:xfrm>
            <a:off x="6189345" y="3695700"/>
            <a:ext cx="2637155" cy="1322070"/>
          </a:xfrm>
          <a:prstGeom prst="rect">
            <a:avLst/>
          </a:prstGeom>
        </p:spPr>
        <p:txBody>
          <a:bodyPr wrap="square">
            <a:spAutoFit/>
          </a:bodyPr>
          <a:lstStyle/>
          <a:p>
            <a:r>
              <a:rPr lang="zh-CN" altLang="en-US" sz="1600">
                <a:solidFill>
                  <a:srgbClr val="000000"/>
                </a:solidFill>
                <a:latin typeface="仿宋" panose="02010609060101010101" charset="-122"/>
                <a:ea typeface="仿宋" panose="02010609060101010101" charset="-122"/>
              </a:rPr>
              <a:t>为了避免组合逻辑环震荡所导致的副作用，可以插入寄存器来打断这些组合逻辑环。 </a:t>
            </a:r>
          </a:p>
          <a:p>
            <a:r>
              <a:rPr lang="zh-CN" altLang="en-US" sz="1600">
                <a:solidFill>
                  <a:srgbClr val="000000"/>
                </a:solidFill>
                <a:latin typeface="仿宋" panose="02010609060101010101" charset="-122"/>
                <a:ea typeface="仿宋" panose="02010609060101010101" charset="-122"/>
              </a:rPr>
              <a:t>寻找插入最少寄存器的解决方案。</a:t>
            </a:r>
            <a:endParaRPr lang="en-US" altLang="zh-CN" sz="1600">
              <a:solidFill>
                <a:srgbClr val="000000"/>
              </a:solidFill>
              <a:latin typeface="仿宋" panose="02010609060101010101" charset="-122"/>
              <a:ea typeface="仿宋" panose="02010609060101010101" charset="-122"/>
            </a:endParaRPr>
          </a:p>
        </p:txBody>
      </p:sp>
      <p:sp>
        <p:nvSpPr>
          <p:cNvPr id="26" name="文本框 25"/>
          <p:cNvSpPr txBox="1"/>
          <p:nvPr>
            <p:custDataLst>
              <p:tags r:id="rId7"/>
            </p:custDataLst>
          </p:nvPr>
        </p:nvSpPr>
        <p:spPr>
          <a:xfrm>
            <a:off x="9150985" y="3695700"/>
            <a:ext cx="2588260" cy="1322070"/>
          </a:xfrm>
          <a:prstGeom prst="rect">
            <a:avLst/>
          </a:prstGeom>
        </p:spPr>
        <p:txBody>
          <a:bodyPr wrap="square">
            <a:spAutoFit/>
          </a:bodyPr>
          <a:lstStyle/>
          <a:p>
            <a:r>
              <a:rPr lang="zh-CN" altLang="en-US" sz="1600">
                <a:solidFill>
                  <a:srgbClr val="000000"/>
                </a:solidFill>
                <a:latin typeface="仿宋" panose="02010609060101010101" charset="-122"/>
                <a:ea typeface="仿宋" panose="02010609060101010101" charset="-122"/>
              </a:rPr>
              <a:t>设计一个等价变换，使得变换后的电路既不会震荡，又能得到正确的结果，并且当原组合逻辑环震荡时还可以被检测出来。</a:t>
            </a:r>
          </a:p>
        </p:txBody>
      </p:sp>
      <p:sp>
        <p:nvSpPr>
          <p:cNvPr id="4" name="文本框 3"/>
          <p:cNvSpPr txBox="1"/>
          <p:nvPr>
            <p:custDataLst>
              <p:tags r:id="rId8"/>
            </p:custDataLst>
          </p:nvPr>
        </p:nvSpPr>
        <p:spPr>
          <a:xfrm>
            <a:off x="3445510" y="2256790"/>
            <a:ext cx="2215515" cy="828040"/>
          </a:xfrm>
          <a:prstGeom prst="rect">
            <a:avLst/>
          </a:prstGeom>
          <a:noFill/>
        </p:spPr>
        <p:txBody>
          <a:bodyPr wrap="square" rtlCol="0" anchor="t">
            <a:spAutoFit/>
          </a:bodyPr>
          <a:lstStyle/>
          <a:p>
            <a:pPr algn="just">
              <a:lnSpc>
                <a:spcPct val="114000"/>
              </a:lnSpc>
            </a:pPr>
            <a:r>
              <a:rPr lang="en-US" sz="14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sym typeface="+mn-ea"/>
              </a:rPr>
              <a:t>找出可能产生持续震荡的强连通分量，并输出发生最多震荡的条件。</a:t>
            </a:r>
          </a:p>
        </p:txBody>
      </p:sp>
      <p:sp>
        <p:nvSpPr>
          <p:cNvPr id="5" name="文本框 4"/>
          <p:cNvSpPr txBox="1"/>
          <p:nvPr>
            <p:custDataLst>
              <p:tags r:id="rId9"/>
            </p:custDataLst>
          </p:nvPr>
        </p:nvSpPr>
        <p:spPr>
          <a:xfrm>
            <a:off x="3442335" y="1858010"/>
            <a:ext cx="1019175" cy="398780"/>
          </a:xfrm>
          <a:prstGeom prst="rect">
            <a:avLst/>
          </a:prstGeom>
          <a:noFill/>
        </p:spPr>
        <p:txBody>
          <a:bodyPr wrap="square" rtlCol="0" anchor="t">
            <a:spAutoFit/>
          </a:bodyPr>
          <a:lstStyle/>
          <a:p>
            <a:r>
              <a:rPr lang="en-US" altLang="zh-CN" sz="2000">
                <a:latin typeface="Arial" panose="020B0604020202020204" pitchFamily="34" charset="0"/>
                <a:ea typeface="FZShengShiKaiShuS-EB-GB"/>
                <a:cs typeface="Arial" panose="020B0604020202020204" pitchFamily="34" charset="0"/>
                <a:sym typeface="+mn-ea"/>
              </a:rPr>
              <a:t>Q3</a:t>
            </a:r>
          </a:p>
        </p:txBody>
      </p:sp>
      <p:sp>
        <p:nvSpPr>
          <p:cNvPr id="6" name="文本框 5"/>
          <p:cNvSpPr txBox="1"/>
          <p:nvPr>
            <p:custDataLst>
              <p:tags r:id="rId10"/>
            </p:custDataLst>
          </p:nvPr>
        </p:nvSpPr>
        <p:spPr>
          <a:xfrm>
            <a:off x="6450330" y="1858010"/>
            <a:ext cx="1846580" cy="398780"/>
          </a:xfrm>
          <a:prstGeom prst="rect">
            <a:avLst/>
          </a:prstGeom>
          <a:noFill/>
        </p:spPr>
        <p:txBody>
          <a:bodyPr wrap="square" rtlCol="0" anchor="t">
            <a:spAutoFit/>
          </a:bodyPr>
          <a:lstStyle/>
          <a:p>
            <a:r>
              <a:rPr lang="en-US" altLang="zh-CN" sz="2000">
                <a:latin typeface="Arial" panose="020B0604020202020204" pitchFamily="34" charset="0"/>
                <a:ea typeface="FZShengShiKaiShuS-EB-GB"/>
                <a:cs typeface="Arial" panose="020B0604020202020204" pitchFamily="34" charset="0"/>
                <a:sym typeface="+mn-ea"/>
              </a:rPr>
              <a:t>Q4</a:t>
            </a:r>
          </a:p>
        </p:txBody>
      </p:sp>
      <p:sp>
        <p:nvSpPr>
          <p:cNvPr id="7" name="文本框 6"/>
          <p:cNvSpPr txBox="1"/>
          <p:nvPr>
            <p:custDataLst>
              <p:tags r:id="rId11"/>
            </p:custDataLst>
          </p:nvPr>
        </p:nvSpPr>
        <p:spPr>
          <a:xfrm>
            <a:off x="9349740" y="1858010"/>
            <a:ext cx="1690370" cy="398780"/>
          </a:xfrm>
          <a:prstGeom prst="rect">
            <a:avLst/>
          </a:prstGeom>
          <a:noFill/>
        </p:spPr>
        <p:txBody>
          <a:bodyPr wrap="square" rtlCol="0" anchor="t">
            <a:spAutoFit/>
          </a:bodyPr>
          <a:lstStyle/>
          <a:p>
            <a:r>
              <a:rPr lang="en-US" altLang="zh-CN" sz="2000">
                <a:latin typeface="Arial" panose="020B0604020202020204" pitchFamily="34" charset="0"/>
                <a:ea typeface="FZShengShiKaiShuS-EB-GB"/>
                <a:cs typeface="Arial" panose="020B0604020202020204" pitchFamily="34" charset="0"/>
                <a:sym typeface="+mn-ea"/>
              </a:rPr>
              <a:t>Q5</a:t>
            </a:r>
          </a:p>
        </p:txBody>
      </p:sp>
      <p:sp>
        <p:nvSpPr>
          <p:cNvPr id="14" name="文本框 13"/>
          <p:cNvSpPr txBox="1"/>
          <p:nvPr>
            <p:custDataLst>
              <p:tags r:id="rId12"/>
            </p:custDataLst>
          </p:nvPr>
        </p:nvSpPr>
        <p:spPr>
          <a:xfrm>
            <a:off x="6261735" y="2317115"/>
            <a:ext cx="2557780" cy="737235"/>
          </a:xfrm>
          <a:prstGeom prst="rect">
            <a:avLst/>
          </a:prstGeom>
          <a:noFill/>
        </p:spPr>
        <p:txBody>
          <a:bodyPr wrap="square" rtlCol="0" anchor="t">
            <a:spAutoFit/>
          </a:bodyPr>
          <a:lstStyle/>
          <a:p>
            <a:r>
              <a:rPr lang="en-US" altLang="zh-CN" sz="1400">
                <a:latin typeface="微软雅黑" panose="020B0503020204020204" charset="-122"/>
                <a:ea typeface="微软雅黑" panose="020B0503020204020204" charset="-122"/>
                <a:sym typeface="+mn-ea"/>
              </a:rPr>
              <a:t>       </a:t>
            </a:r>
            <a:r>
              <a:rPr lang="zh-CN" altLang="en-US" sz="1400">
                <a:latin typeface="微软雅黑" panose="020B0503020204020204" charset="-122"/>
                <a:ea typeface="微软雅黑" panose="020B0503020204020204" charset="-122"/>
                <a:sym typeface="+mn-ea"/>
              </a:rPr>
              <a:t>插入最少的寄存器破坏所有可能发生持续震荡的强连通分量。</a:t>
            </a:r>
          </a:p>
        </p:txBody>
      </p:sp>
      <p:sp>
        <p:nvSpPr>
          <p:cNvPr id="8" name="矩形 27"/>
          <p:cNvSpPr/>
          <p:nvPr>
            <p:custDataLst>
              <p:tags r:id="rId13"/>
            </p:custDataLst>
          </p:nvPr>
        </p:nvSpPr>
        <p:spPr>
          <a:xfrm>
            <a:off x="268605" y="1793875"/>
            <a:ext cx="2791460" cy="4544695"/>
          </a:xfrm>
          <a:prstGeom prst="rect">
            <a:avLst/>
          </a:prstGeom>
          <a:solidFill>
            <a:schemeClr val="bg1"/>
          </a:solidFill>
          <a:ln w="6350" cmpd="sng">
            <a:solidFill>
              <a:schemeClr val="bg1"/>
            </a:solidFill>
            <a:prstDash val="solid"/>
            <a:miter lim="800000"/>
          </a:ln>
          <a:effectLst>
            <a:outerShdw blurRad="165100" dist="38100" dir="5400000" sx="107000" sy="107000" algn="t">
              <a:schemeClr val="bg1">
                <a:lumMod val="65000"/>
                <a:alpha val="10000"/>
              </a:schemeClr>
            </a:outerShdw>
          </a:effectLst>
        </p:spPr>
        <p:txBody>
          <a:bodyPr anchor="ctr"/>
          <a:lstStyle/>
          <a:p>
            <a:pPr algn="ctr"/>
            <a:endParaRPr sz="2800">
              <a:solidFill>
                <a:schemeClr val="tx1"/>
              </a:solidFill>
              <a:latin typeface="FZShengShiKaiShuS-EB-GB"/>
              <a:ea typeface="FZShengShiKaiShuS-EB-GB"/>
            </a:endParaRPr>
          </a:p>
        </p:txBody>
      </p:sp>
      <p:sp>
        <p:nvSpPr>
          <p:cNvPr id="10" name="文本框 9"/>
          <p:cNvSpPr txBox="1"/>
          <p:nvPr>
            <p:custDataLst>
              <p:tags r:id="rId14"/>
            </p:custDataLst>
          </p:nvPr>
        </p:nvSpPr>
        <p:spPr>
          <a:xfrm>
            <a:off x="437515" y="2383790"/>
            <a:ext cx="2215515" cy="582295"/>
          </a:xfrm>
          <a:prstGeom prst="rect">
            <a:avLst/>
          </a:prstGeom>
          <a:noFill/>
        </p:spPr>
        <p:txBody>
          <a:bodyPr wrap="square" rtlCol="0" anchor="t">
            <a:spAutoFit/>
          </a:bodyPr>
          <a:lstStyle/>
          <a:p>
            <a:pPr algn="just">
              <a:lnSpc>
                <a:spcPct val="114000"/>
              </a:lnSpc>
            </a:pPr>
            <a:r>
              <a:rPr lang="en-US" sz="1400">
                <a:latin typeface="微软雅黑" panose="020B0503020204020204" charset="-122"/>
                <a:ea typeface="微软雅黑" panose="020B0503020204020204" charset="-122"/>
                <a:sym typeface="+mn-ea"/>
              </a:rPr>
              <a:t>       </a:t>
            </a:r>
            <a:r>
              <a:rPr lang="zh-CN" altLang="en-US" sz="1400">
                <a:latin typeface="微软雅黑" panose="020B0503020204020204" charset="-122"/>
                <a:ea typeface="微软雅黑" panose="020B0503020204020204" charset="-122"/>
                <a:sym typeface="+mn-ea"/>
              </a:rPr>
              <a:t>找出测试用例中所有强连通分量。</a:t>
            </a:r>
          </a:p>
        </p:txBody>
      </p:sp>
      <p:sp>
        <p:nvSpPr>
          <p:cNvPr id="11" name="文本框 10"/>
          <p:cNvSpPr txBox="1"/>
          <p:nvPr>
            <p:custDataLst>
              <p:tags r:id="rId15"/>
            </p:custDataLst>
          </p:nvPr>
        </p:nvSpPr>
        <p:spPr>
          <a:xfrm>
            <a:off x="434340" y="1985010"/>
            <a:ext cx="1019175" cy="398780"/>
          </a:xfrm>
          <a:prstGeom prst="rect">
            <a:avLst/>
          </a:prstGeom>
          <a:noFill/>
        </p:spPr>
        <p:txBody>
          <a:bodyPr wrap="square" rtlCol="0" anchor="t">
            <a:spAutoFit/>
          </a:bodyPr>
          <a:lstStyle/>
          <a:p>
            <a:r>
              <a:rPr lang="en-US" altLang="zh-CN" sz="2000">
                <a:latin typeface="Arial" panose="020B0604020202020204" pitchFamily="34" charset="0"/>
                <a:ea typeface="FZShengShiKaiShuS-EB-GB"/>
                <a:cs typeface="Arial" panose="020B0604020202020204" pitchFamily="34" charset="0"/>
                <a:sym typeface="+mn-ea"/>
              </a:rPr>
              <a:t>Q1</a:t>
            </a:r>
          </a:p>
        </p:txBody>
      </p:sp>
      <p:sp>
        <p:nvSpPr>
          <p:cNvPr id="13" name="文本框 12"/>
          <p:cNvSpPr txBox="1"/>
          <p:nvPr/>
        </p:nvSpPr>
        <p:spPr>
          <a:xfrm>
            <a:off x="437515" y="4291965"/>
            <a:ext cx="2218690" cy="828040"/>
          </a:xfrm>
          <a:prstGeom prst="rect">
            <a:avLst/>
          </a:prstGeom>
        </p:spPr>
        <p:txBody>
          <a:bodyPr wrap="square">
            <a:spAutoFit/>
          </a:bodyPr>
          <a:lstStyle/>
          <a:p>
            <a:pPr indent="0" algn="just">
              <a:lnSpc>
                <a:spcPct val="114000"/>
              </a:lnSpc>
              <a:buClrTx/>
              <a:buSzTx/>
              <a:buFontTx/>
            </a:pPr>
            <a:r>
              <a:rPr lang="en-US" sz="1400" dirty="0">
                <a:latin typeface="微软雅黑" panose="020B0503020204020204" charset="-122"/>
                <a:ea typeface="微软雅黑" panose="020B0503020204020204" charset="-122"/>
                <a:sym typeface="+mn-ea"/>
              </a:rPr>
              <a:t>       </a:t>
            </a:r>
            <a:r>
              <a:rPr lang="zh-CN" altLang="en-US" sz="1400" dirty="0">
                <a:latin typeface="微软雅黑" panose="020B0503020204020204" charset="-122"/>
                <a:ea typeface="微软雅黑" panose="020B0503020204020204" charset="-122"/>
              </a:rPr>
              <a:t>找出不可能发生持续震荡(震荡发生的条件是负反馈) 的强连通分量。</a:t>
            </a:r>
          </a:p>
        </p:txBody>
      </p:sp>
      <p:sp>
        <p:nvSpPr>
          <p:cNvPr id="15" name="文本框 14"/>
          <p:cNvSpPr txBox="1"/>
          <p:nvPr>
            <p:custDataLst>
              <p:tags r:id="rId16"/>
            </p:custDataLst>
          </p:nvPr>
        </p:nvSpPr>
        <p:spPr>
          <a:xfrm>
            <a:off x="434340" y="3867150"/>
            <a:ext cx="1019175" cy="398780"/>
          </a:xfrm>
          <a:prstGeom prst="rect">
            <a:avLst/>
          </a:prstGeom>
          <a:noFill/>
        </p:spPr>
        <p:txBody>
          <a:bodyPr wrap="square" rtlCol="0" anchor="t">
            <a:spAutoFit/>
          </a:bodyPr>
          <a:lstStyle/>
          <a:p>
            <a:r>
              <a:rPr lang="en-US" altLang="zh-CN" sz="2000">
                <a:latin typeface="Arial" panose="020B0604020202020204" pitchFamily="34" charset="0"/>
                <a:ea typeface="FZShengShiKaiShuS-EB-GB"/>
                <a:cs typeface="Arial" panose="020B0604020202020204" pitchFamily="34" charset="0"/>
                <a:sym typeface="+mn-ea"/>
              </a:rPr>
              <a:t>Q2</a:t>
            </a:r>
          </a:p>
        </p:txBody>
      </p:sp>
      <p:sp>
        <p:nvSpPr>
          <p:cNvPr id="17" name="文本框 16"/>
          <p:cNvSpPr txBox="1"/>
          <p:nvPr/>
        </p:nvSpPr>
        <p:spPr>
          <a:xfrm>
            <a:off x="960120" y="1337945"/>
            <a:ext cx="4606290" cy="371475"/>
          </a:xfrm>
          <a:prstGeom prst="rect">
            <a:avLst/>
          </a:prstGeom>
          <a:noFill/>
        </p:spPr>
        <p:txBody>
          <a:bodyPr wrap="square" rtlCol="0" anchor="t">
            <a:spAutoFit/>
          </a:bodyPr>
          <a:lstStyle/>
          <a:p>
            <a:pPr algn="just">
              <a:lnSpc>
                <a:spcPct val="114000"/>
              </a:lnSpc>
            </a:pPr>
            <a:r>
              <a:rPr lang="zh-CN" altLang="en-US" sz="1600" dirty="0">
                <a:latin typeface="微软雅黑" panose="020B0503020204020204" charset="-122"/>
                <a:ea typeface="微软雅黑" panose="020B0503020204020204" charset="-122"/>
                <a:sym typeface="+mn-ea"/>
              </a:rPr>
              <a:t>赛题改动：研究对象由环路变为强连通分量</a:t>
            </a:r>
          </a:p>
        </p:txBody>
      </p:sp>
      <p:sp>
        <p:nvSpPr>
          <p:cNvPr id="18" name="文本框 17"/>
          <p:cNvSpPr txBox="1"/>
          <p:nvPr/>
        </p:nvSpPr>
        <p:spPr>
          <a:xfrm>
            <a:off x="5661025" y="1337945"/>
            <a:ext cx="6285230" cy="371475"/>
          </a:xfrm>
          <a:prstGeom prst="rect">
            <a:avLst/>
          </a:prstGeom>
          <a:noFill/>
        </p:spPr>
        <p:txBody>
          <a:bodyPr wrap="square" rtlCol="0" anchor="t">
            <a:spAutoFit/>
          </a:bodyPr>
          <a:lstStyle/>
          <a:p>
            <a:pPr algn="just">
              <a:lnSpc>
                <a:spcPct val="114000"/>
              </a:lnSpc>
            </a:pPr>
            <a:r>
              <a:rPr lang="zh-CN" altLang="en-US" sz="1600">
                <a:solidFill>
                  <a:schemeClr val="tx1"/>
                </a:solidFill>
                <a:latin typeface="微软雅黑" panose="020B0503020204020204" charset="-122"/>
                <a:ea typeface="微软雅黑" panose="020B0503020204020204" charset="-122"/>
                <a:sym typeface="+mn-ea"/>
              </a:rPr>
              <a:t>声明：不考虑延迟，认为所有环路延迟相同（</a:t>
            </a:r>
            <a:r>
              <a:rPr lang="en-US" altLang="zh-CN" sz="1600">
                <a:solidFill>
                  <a:schemeClr val="tx1"/>
                </a:solidFill>
                <a:latin typeface="微软雅黑" panose="020B0503020204020204" charset="-122"/>
                <a:ea typeface="微软雅黑" panose="020B0503020204020204" charset="-122"/>
                <a:sym typeface="+mn-ea"/>
              </a:rPr>
              <a:t>Full-cycle Simulation</a:t>
            </a:r>
            <a:r>
              <a:rPr lang="zh-CN" altLang="en-US" sz="1600">
                <a:solidFill>
                  <a:schemeClr val="tx1"/>
                </a:solidFill>
                <a:latin typeface="微软雅黑" panose="020B0503020204020204" charset="-122"/>
                <a:ea typeface="微软雅黑" panose="020B0503020204020204" charset="-122"/>
                <a:sym typeface="+mn-e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0000500000000000000" pitchFamily="34" charset="-122"/>
              <a:ea typeface="思源黑体 CN Light" panose="00000500000000000000" pitchFamily="34" charset="-122"/>
            </a:endParaRPr>
          </a:p>
        </p:txBody>
      </p:sp>
      <p:sp>
        <p:nvSpPr>
          <p:cNvPr id="43" name="矩形 42"/>
          <p:cNvSpPr/>
          <p:nvPr/>
        </p:nvSpPr>
        <p:spPr>
          <a:xfrm>
            <a:off x="982638" y="1239655"/>
            <a:ext cx="11235392" cy="3436705"/>
          </a:xfrm>
          <a:prstGeom prst="rect">
            <a:avLst/>
          </a:prstGeo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757" b="-18243"/>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字魂105号-简雅黑" panose="00000500000000000000" pitchFamily="2" charset="-122"/>
            </a:endParaRPr>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6" y="422723"/>
            <a:ext cx="1675797" cy="467802"/>
          </a:xfrm>
          <a:prstGeom prst="rect">
            <a:avLst/>
          </a:prstGeom>
        </p:spPr>
      </p:pic>
      <p:grpSp>
        <p:nvGrpSpPr>
          <p:cNvPr id="62" name="组合 61"/>
          <p:cNvGrpSpPr/>
          <p:nvPr/>
        </p:nvGrpSpPr>
        <p:grpSpPr>
          <a:xfrm>
            <a:off x="1033481" y="4676361"/>
            <a:ext cx="2530269" cy="1882835"/>
            <a:chOff x="1209755" y="4179558"/>
            <a:chExt cx="2530269" cy="1882835"/>
          </a:xfrm>
        </p:grpSpPr>
        <p:sp>
          <p:nvSpPr>
            <p:cNvPr id="63" name="文本框 62"/>
            <p:cNvSpPr txBox="1"/>
            <p:nvPr/>
          </p:nvSpPr>
          <p:spPr>
            <a:xfrm>
              <a:off x="1525143" y="4179558"/>
              <a:ext cx="1479892" cy="1446550"/>
            </a:xfrm>
            <a:prstGeom prst="rect">
              <a:avLst/>
            </a:prstGeom>
            <a:noFill/>
          </p:spPr>
          <p:txBody>
            <a:bodyPr wrap="none" rtlCol="0">
              <a:spAutoFit/>
            </a:bodyPr>
            <a:lstStyle/>
            <a:p>
              <a:r>
                <a:rPr lang="en-US" altLang="zh-CN" sz="8800" b="1" dirty="0">
                  <a:latin typeface="FZCuHeiSongS-B-GB" panose="02000000000000000000" pitchFamily="2" charset="-122"/>
                  <a:ea typeface="FZCuHeiSongS-B-GB" panose="02000000000000000000" pitchFamily="2" charset="-122"/>
                  <a:cs typeface="字魂105号-简雅黑" panose="00000500000000000000" pitchFamily="2" charset="-122"/>
                </a:rPr>
                <a:t>02</a:t>
              </a:r>
              <a:endParaRPr lang="zh-CN" altLang="en-US" sz="8800" b="1" dirty="0">
                <a:latin typeface="FZCuHeiSongS-B-GB" panose="02000000000000000000" pitchFamily="2" charset="-122"/>
                <a:ea typeface="FZCuHeiSongS-B-GB" panose="02000000000000000000" pitchFamily="2" charset="-122"/>
                <a:cs typeface="字魂105号-简雅黑" panose="00000500000000000000" pitchFamily="2" charset="-122"/>
              </a:endParaRPr>
            </a:p>
          </p:txBody>
        </p:sp>
        <p:sp>
          <p:nvSpPr>
            <p:cNvPr id="64" name="文本框 63"/>
            <p:cNvSpPr txBox="1"/>
            <p:nvPr/>
          </p:nvSpPr>
          <p:spPr>
            <a:xfrm>
              <a:off x="1525144" y="5355638"/>
              <a:ext cx="2214880" cy="706755"/>
            </a:xfrm>
            <a:prstGeom prst="rect">
              <a:avLst/>
            </a:prstGeom>
            <a:noFill/>
          </p:spPr>
          <p:txBody>
            <a:bodyPr wrap="none" rtlCol="0">
              <a:spAutoFit/>
            </a:bodyPr>
            <a:lstStyle/>
            <a:p>
              <a:pPr algn="l"/>
              <a:r>
                <a:rPr lang="zh-CN" altLang="en-US" sz="4000" dirty="0">
                  <a:latin typeface="隶书" panose="02010509060101010101" charset="-122"/>
                  <a:ea typeface="隶书" panose="02010509060101010101" charset="-122"/>
                  <a:cs typeface="字魂105号-简雅黑" panose="00000500000000000000" pitchFamily="2" charset="-122"/>
                  <a:sym typeface="+mn-ea"/>
                </a:rPr>
                <a:t>思路分析</a:t>
              </a:r>
              <a:endParaRPr lang="zh-CN" altLang="en-US" sz="4000" dirty="0">
                <a:latin typeface="隶书" panose="02010509060101010101" charset="-122"/>
                <a:ea typeface="隶书" panose="02010509060101010101" charset="-122"/>
              </a:endParaRPr>
            </a:p>
          </p:txBody>
        </p:sp>
        <p:cxnSp>
          <p:nvCxnSpPr>
            <p:cNvPr id="66" name="直接连接符 55"/>
            <p:cNvCxnSpPr/>
            <p:nvPr/>
          </p:nvCxnSpPr>
          <p:spPr>
            <a:xfrm>
              <a:off x="1209755" y="4396902"/>
              <a:ext cx="0" cy="1579587"/>
            </a:xfrm>
            <a:prstGeom prst="line">
              <a:avLst/>
            </a:prstGeom>
            <a:ln w="127000">
              <a:solidFill>
                <a:srgbClr val="9A000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10254830" y="4962163"/>
            <a:ext cx="1528321" cy="302448"/>
            <a:chOff x="5796136" y="4189567"/>
            <a:chExt cx="1146539" cy="226895"/>
          </a:xfrm>
          <a:solidFill>
            <a:srgbClr val="9A0001"/>
          </a:solidFill>
          <a:effectLst/>
        </p:grpSpPr>
        <p:sp>
          <p:nvSpPr>
            <p:cNvPr id="72" name="流程图: 数据 9"/>
            <p:cNvSpPr/>
            <p:nvPr/>
          </p:nvSpPr>
          <p:spPr>
            <a:xfrm>
              <a:off x="579613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3" name="流程图: 数据 9"/>
            <p:cNvSpPr/>
            <p:nvPr/>
          </p:nvSpPr>
          <p:spPr>
            <a:xfrm>
              <a:off x="593750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4" name="流程图: 数据 9"/>
            <p:cNvSpPr/>
            <p:nvPr/>
          </p:nvSpPr>
          <p:spPr>
            <a:xfrm>
              <a:off x="607887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5" name="流程图: 数据 9"/>
            <p:cNvSpPr/>
            <p:nvPr/>
          </p:nvSpPr>
          <p:spPr>
            <a:xfrm>
              <a:off x="622024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endParaRPr>
            </a:p>
          </p:txBody>
        </p:sp>
        <p:sp>
          <p:nvSpPr>
            <p:cNvPr id="76" name="流程图: 数据 9"/>
            <p:cNvSpPr/>
            <p:nvPr/>
          </p:nvSpPr>
          <p:spPr>
            <a:xfrm>
              <a:off x="636161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7" name="流程图: 数据 9"/>
            <p:cNvSpPr/>
            <p:nvPr/>
          </p:nvSpPr>
          <p:spPr>
            <a:xfrm>
              <a:off x="650298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8" name="流程图: 数据 9"/>
            <p:cNvSpPr/>
            <p:nvPr/>
          </p:nvSpPr>
          <p:spPr>
            <a:xfrm>
              <a:off x="6644356"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sp>
          <p:nvSpPr>
            <p:cNvPr id="79" name="流程图: 数据 9"/>
            <p:cNvSpPr/>
            <p:nvPr/>
          </p:nvSpPr>
          <p:spPr>
            <a:xfrm>
              <a:off x="6785729" y="4189567"/>
              <a:ext cx="156946" cy="22689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1" fmla="*/ 0 w 18208"/>
                <a:gd name="connsiteY0-2" fmla="*/ 10042 h 10042"/>
                <a:gd name="connsiteX1-3" fmla="*/ 2000 w 18208"/>
                <a:gd name="connsiteY1-4" fmla="*/ 42 h 10042"/>
                <a:gd name="connsiteX2-5" fmla="*/ 18208 w 18208"/>
                <a:gd name="connsiteY2-6" fmla="*/ 0 h 10042"/>
                <a:gd name="connsiteX3-7" fmla="*/ 8000 w 18208"/>
                <a:gd name="connsiteY3-8" fmla="*/ 10042 h 10042"/>
                <a:gd name="connsiteX4-9" fmla="*/ 0 w 18208"/>
                <a:gd name="connsiteY4-10" fmla="*/ 10042 h 10042"/>
                <a:gd name="connsiteX0-11" fmla="*/ 0 w 18208"/>
                <a:gd name="connsiteY0-12" fmla="*/ 10042 h 10042"/>
                <a:gd name="connsiteX1-13" fmla="*/ 10498 w 18208"/>
                <a:gd name="connsiteY1-14" fmla="*/ 126 h 10042"/>
                <a:gd name="connsiteX2-15" fmla="*/ 18208 w 18208"/>
                <a:gd name="connsiteY2-16" fmla="*/ 0 h 10042"/>
                <a:gd name="connsiteX3-17" fmla="*/ 8000 w 18208"/>
                <a:gd name="connsiteY3-18" fmla="*/ 10042 h 10042"/>
                <a:gd name="connsiteX4-19" fmla="*/ 0 w 18208"/>
                <a:gd name="connsiteY4-20" fmla="*/ 10042 h 10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08" h="10042">
                  <a:moveTo>
                    <a:pt x="0" y="10042"/>
                  </a:moveTo>
                  <a:lnTo>
                    <a:pt x="10498" y="126"/>
                  </a:lnTo>
                  <a:lnTo>
                    <a:pt x="18208" y="0"/>
                  </a:lnTo>
                  <a:lnTo>
                    <a:pt x="8000" y="10042"/>
                  </a:lnTo>
                  <a:lnTo>
                    <a:pt x="0" y="10042"/>
                  </a:lnTo>
                  <a:close/>
                </a:path>
              </a:pathLst>
            </a:custGeom>
            <a:grpFill/>
            <a:ln>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a:solidFill>
                  <a:prstClr val="white"/>
                </a:solidFill>
              </a:endParaRPr>
            </a:p>
          </p:txBody>
        </p:sp>
      </p:grpSp>
      <p:cxnSp>
        <p:nvCxnSpPr>
          <p:cNvPr id="80" name="直接连接符 92"/>
          <p:cNvCxnSpPr/>
          <p:nvPr/>
        </p:nvCxnSpPr>
        <p:spPr>
          <a:xfrm>
            <a:off x="5313328" y="5113387"/>
            <a:ext cx="4726249" cy="0"/>
          </a:xfrm>
          <a:prstGeom prst="line">
            <a:avLst/>
          </a:prstGeom>
          <a:ln w="38100">
            <a:solidFill>
              <a:srgbClr val="9A0001"/>
            </a:solidFill>
          </a:ln>
          <a:effectLst/>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2" name="椭圆 81"/>
            <p:cNvSpPr/>
            <p:nvPr/>
          </p:nvSpPr>
          <p:spPr>
            <a:xfrm>
              <a:off x="2839826" y="630077"/>
              <a:ext cx="122010" cy="122010"/>
            </a:xfrm>
            <a:prstGeom prst="ellipse">
              <a:avLst/>
            </a:prstGeom>
            <a:solidFill>
              <a:srgbClr val="9A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83" name="椭圆 82"/>
            <p:cNvSpPr/>
            <p:nvPr/>
          </p:nvSpPr>
          <p:spPr>
            <a:xfrm>
              <a:off x="3127679" y="630077"/>
              <a:ext cx="122010" cy="122010"/>
            </a:xfrm>
            <a:prstGeom prst="ellipse">
              <a:avLst/>
            </a:prstGeom>
            <a:solidFill>
              <a:srgbClr val="9A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0" y="1337945"/>
            <a:ext cx="6096000" cy="406400"/>
          </a:xfrm>
          <a:prstGeom prst="rect">
            <a:avLst/>
          </a:prstGeom>
          <a:noFill/>
        </p:spPr>
        <p:txBody>
          <a:bodyPr wrap="square" rtlCol="0" anchor="t">
            <a:spAutoFit/>
          </a:bodyPr>
          <a:lstStyle/>
          <a:p>
            <a:pPr algn="just">
              <a:lnSpc>
                <a:spcPct val="114000"/>
              </a:lnSpc>
            </a:pPr>
            <a:r>
              <a:rPr lang="en-US" altLang="zh-CN">
                <a:latin typeface="微软雅黑" panose="020B0503020204020204" charset="-122"/>
                <a:ea typeface="微软雅黑" panose="020B0503020204020204" charset="-122"/>
                <a:sym typeface="+mn-ea"/>
              </a:rPr>
              <a:t>Q1</a:t>
            </a:r>
            <a:r>
              <a:rPr lang="zh-CN" altLang="en-US">
                <a:latin typeface="微软雅黑" panose="020B0503020204020204" charset="-122"/>
                <a:ea typeface="微软雅黑" panose="020B0503020204020204" charset="-122"/>
                <a:sym typeface="+mn-ea"/>
              </a:rPr>
              <a:t>：</a:t>
            </a:r>
            <a:r>
              <a:rPr lang="en-US" altLang="zh-CN">
                <a:latin typeface="微软雅黑" panose="020B0503020204020204" charset="-122"/>
                <a:ea typeface="微软雅黑" panose="020B0503020204020204" charset="-122"/>
                <a:sym typeface="+mn-ea"/>
              </a:rPr>
              <a:t>Tarjan</a:t>
            </a:r>
            <a:r>
              <a:rPr lang="zh-CN" altLang="en-US">
                <a:latin typeface="微软雅黑" panose="020B0503020204020204" charset="-122"/>
                <a:ea typeface="微软雅黑" panose="020B0503020204020204" charset="-122"/>
                <a:sym typeface="+mn-ea"/>
              </a:rPr>
              <a:t>算法找强连通分量</a:t>
            </a:r>
          </a:p>
        </p:txBody>
      </p:sp>
      <p:sp>
        <p:nvSpPr>
          <p:cNvPr id="9" name="文本框 8"/>
          <p:cNvSpPr txBox="1"/>
          <p:nvPr/>
        </p:nvSpPr>
        <p:spPr>
          <a:xfrm>
            <a:off x="957841" y="1792359"/>
            <a:ext cx="4977546" cy="699935"/>
          </a:xfrm>
          <a:prstGeom prst="rect">
            <a:avLst/>
          </a:prstGeom>
          <a:noFill/>
        </p:spPr>
        <p:txBody>
          <a:bodyPr wrap="square" rtlCol="0" anchor="t">
            <a:spAutoFit/>
          </a:bodyPr>
          <a:lstStyle/>
          <a:p>
            <a:pPr algn="just">
              <a:lnSpc>
                <a:spcPct val="114000"/>
              </a:lnSpc>
            </a:pPr>
            <a:r>
              <a:rPr lang="en-US" altLang="zh-CN" dirty="0">
                <a:latin typeface="微软雅黑" panose="020B0503020204020204" charset="-122"/>
                <a:ea typeface="微软雅黑" panose="020B0503020204020204" charset="-122"/>
                <a:sym typeface="+mn-ea"/>
              </a:rPr>
              <a:t>Q2</a:t>
            </a:r>
            <a:r>
              <a:rPr lang="zh-CN" altLang="en-US" dirty="0">
                <a:latin typeface="微软雅黑" panose="020B0503020204020204" charset="-122"/>
                <a:ea typeface="微软雅黑" panose="020B0503020204020204" charset="-122"/>
                <a:sym typeface="+mn-ea"/>
              </a:rPr>
              <a:t>：</a:t>
            </a:r>
            <a:r>
              <a:rPr lang="zh-CN" altLang="en-US" sz="1800" dirty="0">
                <a:latin typeface="微软雅黑" panose="020B0503020204020204" charset="-122"/>
                <a:ea typeface="微软雅黑" panose="020B0503020204020204" charset="-122"/>
              </a:rPr>
              <a:t>找出不可能发生持续震荡(震荡发生的条件是负反馈) 的强连通分量。用</a:t>
            </a:r>
            <a:r>
              <a:rPr lang="en-US" altLang="zh-CN" dirty="0">
                <a:latin typeface="微软雅黑" panose="020B0503020204020204" charset="-122"/>
                <a:ea typeface="微软雅黑" panose="020B0503020204020204" charset="-122"/>
              </a:rPr>
              <a:t>SAT</a:t>
            </a:r>
            <a:r>
              <a:rPr lang="zh-CN" altLang="en-US" dirty="0">
                <a:latin typeface="微软雅黑" panose="020B0503020204020204" charset="-122"/>
                <a:ea typeface="微软雅黑" panose="020B0503020204020204" charset="-122"/>
              </a:rPr>
              <a:t>问题建模</a:t>
            </a:r>
            <a:r>
              <a:rPr lang="en-US" altLang="zh-CN" dirty="0">
                <a:latin typeface="微软雅黑" panose="020B0503020204020204" charset="-122"/>
                <a:ea typeface="微软雅黑" panose="020B0503020204020204" charset="-122"/>
              </a:rPr>
              <a:t>·</a:t>
            </a:r>
            <a:endParaRPr lang="zh-CN" altLang="en-US" dirty="0">
              <a:solidFill>
                <a:srgbClr val="FF0000"/>
              </a:solidFill>
              <a:latin typeface="微软雅黑" panose="020B0503020204020204" charset="-122"/>
              <a:ea typeface="微软雅黑" panose="020B0503020204020204" charset="-122"/>
              <a:sym typeface="+mn-ea"/>
            </a:endParaRPr>
          </a:p>
        </p:txBody>
      </p:sp>
      <p:sp>
        <p:nvSpPr>
          <p:cNvPr id="11" name="文本框 10"/>
          <p:cNvSpPr txBox="1"/>
          <p:nvPr/>
        </p:nvSpPr>
        <p:spPr>
          <a:xfrm>
            <a:off x="923290" y="2542540"/>
            <a:ext cx="5055900" cy="1830070"/>
          </a:xfrm>
          <a:prstGeom prst="rect">
            <a:avLst/>
          </a:prstGeom>
          <a:noFill/>
        </p:spPr>
        <p:txBody>
          <a:bodyPr wrap="square" rtlCol="0" anchor="t">
            <a:spAutoFit/>
          </a:bodyPr>
          <a:lstStyle/>
          <a:p>
            <a:pPr indent="457200" fontAlgn="auto">
              <a:spcAft>
                <a:spcPts val="600"/>
              </a:spcAft>
              <a:buFont typeface="Arial" panose="020B0604020202020204" pitchFamily="34" charset="0"/>
              <a:buNone/>
            </a:pPr>
            <a:r>
              <a:rPr lang="zh-CN" altLang="en-US" dirty="0">
                <a:solidFill>
                  <a:srgbClr val="FF0000"/>
                </a:solidFill>
                <a:latin typeface="微软雅黑" panose="020B0503020204020204" charset="-122"/>
                <a:ea typeface="微软雅黑" panose="020B0503020204020204" charset="-122"/>
                <a:sym typeface="+mn-ea"/>
              </a:rPr>
              <a:t>判断某一条线上是否可能发生震荡：</a:t>
            </a:r>
            <a:r>
              <a:rPr lang="zh-CN" altLang="en-US" dirty="0">
                <a:latin typeface="微软雅黑" panose="020B0503020204020204" charset="-122"/>
                <a:ea typeface="微软雅黑" panose="020B0503020204020204" charset="-122"/>
                <a:sym typeface="+mn-ea"/>
              </a:rPr>
              <a:t>当线上的某一个信号无论为</a:t>
            </a:r>
            <a:r>
              <a:rPr lang="en-US" altLang="zh-CN" dirty="0">
                <a:latin typeface="微软雅黑" panose="020B0503020204020204" charset="-122"/>
                <a:ea typeface="微软雅黑" panose="020B0503020204020204" charset="-122"/>
                <a:sym typeface="+mn-ea"/>
              </a:rPr>
              <a:t>0</a:t>
            </a:r>
            <a:r>
              <a:rPr lang="zh-CN" altLang="en-US" dirty="0">
                <a:latin typeface="微软雅黑" panose="020B0503020204020204" charset="-122"/>
                <a:ea typeface="微软雅黑" panose="020B0503020204020204" charset="-122"/>
                <a:sym typeface="+mn-ea"/>
              </a:rPr>
              <a:t>还是为</a:t>
            </a:r>
            <a:r>
              <a:rPr lang="en-US" altLang="zh-CN" dirty="0">
                <a:latin typeface="微软雅黑" panose="020B0503020204020204" charset="-122"/>
                <a:ea typeface="微软雅黑" panose="020B0503020204020204" charset="-122"/>
                <a:sym typeface="+mn-ea"/>
              </a:rPr>
              <a:t>1</a:t>
            </a:r>
            <a:r>
              <a:rPr lang="zh-CN" altLang="en-US" dirty="0">
                <a:latin typeface="微软雅黑" panose="020B0503020204020204" charset="-122"/>
                <a:ea typeface="微软雅黑" panose="020B0503020204020204" charset="-122"/>
                <a:sym typeface="+mn-ea"/>
              </a:rPr>
              <a:t>，沿环路传播一圈后都与自身相反，则发生震荡。</a:t>
            </a:r>
          </a:p>
          <a:p>
            <a:pPr indent="457200" fontAlgn="auto">
              <a:spcAft>
                <a:spcPts val="600"/>
              </a:spcAft>
              <a:buFont typeface="Arial" panose="020B0604020202020204" pitchFamily="34" charset="0"/>
              <a:buNone/>
            </a:pPr>
            <a:r>
              <a:rPr lang="zh-CN" altLang="en-US" dirty="0">
                <a:latin typeface="微软雅黑" panose="020B0503020204020204" charset="-122"/>
                <a:ea typeface="微软雅黑" panose="020B0503020204020204" charset="-122"/>
                <a:sym typeface="+mn-ea"/>
              </a:rPr>
              <a:t>如何建模为</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问题：为以右图电路为例，将</a:t>
            </a: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切开，子端为</a:t>
            </a:r>
            <a:r>
              <a:rPr lang="en-US" altLang="zh-CN" dirty="0">
                <a:latin typeface="微软雅黑" panose="020B0503020204020204" charset="-122"/>
                <a:ea typeface="微软雅黑" panose="020B0503020204020204" charset="-122"/>
                <a:sym typeface="+mn-ea"/>
              </a:rPr>
              <a:t>A1</a:t>
            </a:r>
            <a:r>
              <a:rPr lang="zh-CN" altLang="en-US" dirty="0">
                <a:latin typeface="微软雅黑" panose="020B0503020204020204" charset="-122"/>
                <a:ea typeface="微软雅黑" panose="020B0503020204020204" charset="-122"/>
                <a:sym typeface="+mn-ea"/>
              </a:rPr>
              <a:t>父端为</a:t>
            </a:r>
            <a:r>
              <a:rPr lang="en-US" altLang="zh-CN" dirty="0">
                <a:latin typeface="微软雅黑" panose="020B0503020204020204" charset="-122"/>
                <a:ea typeface="微软雅黑" panose="020B0503020204020204" charset="-122"/>
                <a:sym typeface="+mn-ea"/>
              </a:rPr>
              <a:t>A0</a:t>
            </a:r>
            <a:r>
              <a:rPr lang="zh-CN" altLang="en-US" dirty="0">
                <a:latin typeface="微软雅黑" panose="020B0503020204020204" charset="-122"/>
                <a:ea typeface="微软雅黑" panose="020B0503020204020204" charset="-122"/>
                <a:sym typeface="+mn-ea"/>
              </a:rPr>
              <a:t>。用以下的</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表达式表示电路震荡的条件：</a:t>
            </a:r>
          </a:p>
        </p:txBody>
      </p:sp>
      <p:sp>
        <p:nvSpPr>
          <p:cNvPr id="15" name="文本框 14"/>
          <p:cNvSpPr txBox="1"/>
          <p:nvPr/>
        </p:nvSpPr>
        <p:spPr>
          <a:xfrm>
            <a:off x="960120" y="5189855"/>
            <a:ext cx="9180412" cy="369332"/>
          </a:xfrm>
          <a:prstGeom prst="rect">
            <a:avLst/>
          </a:prstGeom>
          <a:noFill/>
        </p:spPr>
        <p:txBody>
          <a:bodyPr wrap="square" rtlCol="0" anchor="t">
            <a:spAutoFit/>
          </a:bodyPr>
          <a:lstStyle/>
          <a:p>
            <a:r>
              <a:rPr lang="zh-CN" altLang="en-US" dirty="0">
                <a:latin typeface="微软雅黑" panose="020B0503020204020204" charset="-122"/>
                <a:ea typeface="微软雅黑" panose="020B0503020204020204" charset="-122"/>
                <a:sym typeface="+mn-ea"/>
              </a:rPr>
              <a:t>若结果为</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，则电路一定发生震荡，并且求解器能够给出发生震荡时所有外部输入的值。</a:t>
            </a:r>
          </a:p>
        </p:txBody>
      </p:sp>
      <p:pic>
        <p:nvPicPr>
          <p:cNvPr id="2" name="图片 1"/>
          <p:cNvPicPr>
            <a:picLocks noChangeAspect="1"/>
          </p:cNvPicPr>
          <p:nvPr/>
        </p:nvPicPr>
        <p:blipFill>
          <a:blip r:embed="rId4"/>
          <a:stretch>
            <a:fillRect/>
          </a:stretch>
        </p:blipFill>
        <p:spPr>
          <a:xfrm>
            <a:off x="6769735" y="2549525"/>
            <a:ext cx="5358765" cy="1849755"/>
          </a:xfrm>
          <a:prstGeom prst="rect">
            <a:avLst/>
          </a:prstGeom>
        </p:spPr>
      </p:pic>
      <p:pic>
        <p:nvPicPr>
          <p:cNvPr id="4" name="图片 3"/>
          <p:cNvPicPr>
            <a:picLocks noChangeAspect="1"/>
          </p:cNvPicPr>
          <p:nvPr/>
        </p:nvPicPr>
        <p:blipFill>
          <a:blip r:embed="rId5"/>
          <a:stretch>
            <a:fillRect/>
          </a:stretch>
        </p:blipFill>
        <p:spPr>
          <a:xfrm>
            <a:off x="6769735" y="1436370"/>
            <a:ext cx="4397375" cy="1017905"/>
          </a:xfrm>
          <a:prstGeom prst="rect">
            <a:avLst/>
          </a:prstGeom>
        </p:spPr>
      </p:pic>
      <p:sp>
        <p:nvSpPr>
          <p:cNvPr id="8" name="文本框 7"/>
          <p:cNvSpPr txBox="1"/>
          <p:nvPr/>
        </p:nvSpPr>
        <p:spPr>
          <a:xfrm>
            <a:off x="960120" y="4494530"/>
            <a:ext cx="8679815" cy="460375"/>
          </a:xfrm>
          <a:prstGeom prst="rect">
            <a:avLst/>
          </a:prstGeom>
          <a:noFill/>
        </p:spPr>
        <p:txBody>
          <a:bodyPr wrap="square" rtlCol="0" anchor="t">
            <a:spAutoFit/>
          </a:bodyPr>
          <a:lstStyle/>
          <a:p>
            <a:r>
              <a:rPr lang="en-US" altLang="zh-CN" sz="2400" dirty="0">
                <a:latin typeface="Cambria Math" panose="02040503050406030204" pitchFamily="18" charset="0"/>
                <a:cs typeface="Cambria Math" panose="02040503050406030204" pitchFamily="18" charset="0"/>
                <a:sym typeface="Wingdings" panose="05000000000000000000" pitchFamily="2" charset="2"/>
              </a:rPr>
              <a:t>constraint &amp;&amp; constraint’ &amp;&amp; IN &amp;&amp; !A0 A1 &amp;&amp; A0’ ! A1’</a:t>
            </a:r>
          </a:p>
        </p:txBody>
      </p:sp>
      <p:sp>
        <p:nvSpPr>
          <p:cNvPr id="10" name="文本框 9"/>
          <p:cNvSpPr txBox="1"/>
          <p:nvPr/>
        </p:nvSpPr>
        <p:spPr>
          <a:xfrm>
            <a:off x="960120" y="5641975"/>
            <a:ext cx="9465945" cy="646331"/>
          </a:xfrm>
          <a:prstGeom prst="rect">
            <a:avLst/>
          </a:prstGeom>
          <a:noFill/>
        </p:spPr>
        <p:txBody>
          <a:bodyPr wrap="square" rtlCol="0" anchor="t">
            <a:spAutoFit/>
          </a:bodyPr>
          <a:lstStyle/>
          <a:p>
            <a:r>
              <a:rPr lang="zh-CN" altLang="en-US" dirty="0">
                <a:latin typeface="微软雅黑" panose="020B0503020204020204" charset="-122"/>
                <a:ea typeface="微软雅黑" panose="020B0503020204020204" charset="-122"/>
                <a:sym typeface="+mn-ea"/>
              </a:rPr>
              <a:t>对单环构成的强连通分量，可以考虑能够提供“非”逻辑的门的数量，若为奇数则可以震荡，偶数则不能震荡。</a:t>
            </a:r>
          </a:p>
        </p:txBody>
      </p:sp>
      <p:sp>
        <p:nvSpPr>
          <p:cNvPr id="12" name="文本框 11">
            <a:extLst>
              <a:ext uri="{FF2B5EF4-FFF2-40B4-BE49-F238E27FC236}">
                <a16:creationId xmlns:a16="http://schemas.microsoft.com/office/drawing/2014/main" id="{23F401E8-96A3-1925-7C22-28FA6BFDA691}"/>
              </a:ext>
            </a:extLst>
          </p:cNvPr>
          <p:cNvSpPr txBox="1"/>
          <p:nvPr/>
        </p:nvSpPr>
        <p:spPr>
          <a:xfrm>
            <a:off x="10034717" y="4488459"/>
            <a:ext cx="1680963" cy="369332"/>
          </a:xfrm>
          <a:prstGeom prst="rect">
            <a:avLst/>
          </a:prstGeom>
          <a:noFill/>
        </p:spPr>
        <p:txBody>
          <a:bodyPr wrap="square" rtlCol="0">
            <a:spAutoFit/>
          </a:bodyPr>
          <a:lstStyle/>
          <a:p>
            <a:r>
              <a:rPr lang="zh-CN" altLang="en-US" dirty="0">
                <a:highlight>
                  <a:srgbClr val="FFFF00"/>
                </a:highlight>
              </a:rPr>
              <a:t>一点</a:t>
            </a:r>
            <a:r>
              <a:rPr lang="en-US" altLang="zh-CN" dirty="0">
                <a:highlight>
                  <a:srgbClr val="FFFF00"/>
                </a:highlight>
              </a:rPr>
              <a:t>SAT</a:t>
            </a:r>
            <a:endParaRPr lang="zh-CN" altLang="en-US" dirty="0">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0" y="1337945"/>
            <a:ext cx="5202555" cy="5336540"/>
          </a:xfrm>
          <a:prstGeom prst="rect">
            <a:avLst/>
          </a:prstGeom>
          <a:noFill/>
        </p:spPr>
        <p:txBody>
          <a:bodyPr wrap="square" rtlCol="0" anchor="t">
            <a:noAutofit/>
          </a:bodyPr>
          <a:lstStyle/>
          <a:p>
            <a:pPr algn="just">
              <a:lnSpc>
                <a:spcPct val="114000"/>
              </a:lnSpc>
            </a:pPr>
            <a:r>
              <a:rPr lang="zh-CN" altLang="en-US">
                <a:solidFill>
                  <a:srgbClr val="FF0000"/>
                </a:solidFill>
                <a:latin typeface="微软雅黑" panose="020B0503020204020204" charset="-122"/>
                <a:ea typeface="微软雅黑" panose="020B0503020204020204" charset="-122"/>
                <a:sym typeface="+mn-ea"/>
              </a:rPr>
              <a:t>分析多环前的准备工作：子向传播与父向传播</a:t>
            </a:r>
          </a:p>
          <a:p>
            <a:pPr algn="just">
              <a:lnSpc>
                <a:spcPct val="114000"/>
              </a:lnSpc>
            </a:pPr>
            <a:endParaRPr lang="zh-CN" altLang="en-US">
              <a:latin typeface="微软雅黑" panose="020B0503020204020204" charset="-122"/>
              <a:ea typeface="微软雅黑" panose="020B0503020204020204" charset="-122"/>
              <a:sym typeface="+mn-ea"/>
            </a:endParaRPr>
          </a:p>
          <a:p>
            <a:pPr indent="457200" algn="just" fontAlgn="auto">
              <a:lnSpc>
                <a:spcPct val="114000"/>
              </a:lnSpc>
            </a:pPr>
            <a:r>
              <a:rPr lang="zh-CN" altLang="en-US">
                <a:latin typeface="微软雅黑" panose="020B0503020204020204" charset="-122"/>
                <a:ea typeface="微软雅黑" panose="020B0503020204020204" charset="-122"/>
                <a:sym typeface="+mn-ea"/>
              </a:rPr>
              <a:t>二输入逻辑门分为两种，一种是含有外部输入的逻辑门，一种是不含有外部输入的逻辑门，即公共二输入门。公共二输入门一定是两个逻辑环路的交汇处，公共二输入门的输出端一定是两环所有公共部分的父节点。</a:t>
            </a:r>
          </a:p>
          <a:p>
            <a:pPr indent="457200" algn="just" fontAlgn="auto">
              <a:lnSpc>
                <a:spcPct val="114000"/>
              </a:lnSpc>
            </a:pPr>
            <a:endParaRPr lang="zh-CN" altLang="en-US">
              <a:latin typeface="微软雅黑" panose="020B0503020204020204" charset="-122"/>
              <a:ea typeface="微软雅黑" panose="020B0503020204020204" charset="-122"/>
              <a:sym typeface="+mn-ea"/>
            </a:endParaRPr>
          </a:p>
          <a:p>
            <a:pPr indent="457200" algn="just" fontAlgn="auto">
              <a:lnSpc>
                <a:spcPct val="114000"/>
              </a:lnSpc>
            </a:pPr>
            <a:r>
              <a:rPr lang="zh-CN" altLang="en-US">
                <a:latin typeface="微软雅黑" panose="020B0503020204020204" charset="-122"/>
                <a:ea typeface="微软雅黑" panose="020B0503020204020204" charset="-122"/>
                <a:sym typeface="+mn-ea"/>
              </a:rPr>
              <a:t>关于震荡的传播，我们提出：</a:t>
            </a:r>
            <a:r>
              <a:rPr lang="zh-CN" altLang="en-US">
                <a:solidFill>
                  <a:srgbClr val="FF0000"/>
                </a:solidFill>
                <a:latin typeface="微软雅黑" panose="020B0503020204020204" charset="-122"/>
                <a:ea typeface="微软雅黑" panose="020B0503020204020204" charset="-122"/>
                <a:sym typeface="+mn-ea"/>
              </a:rPr>
              <a:t>不考虑公共二输入门部分，电路的震荡状态可以向父节点传播，电路的不震荡状态可以向子节点传播。</a:t>
            </a:r>
            <a:r>
              <a:rPr lang="zh-CN" altLang="en-US">
                <a:latin typeface="微软雅黑" panose="020B0503020204020204" charset="-122"/>
                <a:ea typeface="微软雅黑" panose="020B0503020204020204" charset="-122"/>
                <a:sym typeface="+mn-ea"/>
              </a:rPr>
              <a:t>这对我们选择用</a:t>
            </a:r>
            <a:r>
              <a:rPr lang="en-US" altLang="zh-CN">
                <a:latin typeface="微软雅黑" panose="020B0503020204020204" charset="-122"/>
                <a:ea typeface="微软雅黑" panose="020B0503020204020204" charset="-122"/>
                <a:sym typeface="+mn-ea"/>
              </a:rPr>
              <a:t>SAT</a:t>
            </a:r>
            <a:r>
              <a:rPr lang="zh-CN" altLang="en-US">
                <a:latin typeface="微软雅黑" panose="020B0503020204020204" charset="-122"/>
                <a:ea typeface="微软雅黑" panose="020B0503020204020204" charset="-122"/>
                <a:sym typeface="+mn-ea"/>
              </a:rPr>
              <a:t>问题判断哪条线有很大帮助。</a:t>
            </a:r>
          </a:p>
          <a:p>
            <a:pPr algn="just">
              <a:lnSpc>
                <a:spcPct val="114000"/>
              </a:lnSpc>
            </a:pPr>
            <a:endParaRPr lang="zh-CN" altLang="en-US">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3"/>
          <a:stretch>
            <a:fillRect/>
          </a:stretch>
        </p:blipFill>
        <p:spPr>
          <a:xfrm>
            <a:off x="7459980" y="1062990"/>
            <a:ext cx="2716530" cy="2188210"/>
          </a:xfrm>
          <a:prstGeom prst="rect">
            <a:avLst/>
          </a:prstGeom>
        </p:spPr>
      </p:pic>
      <p:pic>
        <p:nvPicPr>
          <p:cNvPr id="14" name="图片 13"/>
          <p:cNvPicPr>
            <a:picLocks noChangeAspect="1"/>
          </p:cNvPicPr>
          <p:nvPr/>
        </p:nvPicPr>
        <p:blipFill>
          <a:blip r:embed="rId4"/>
          <a:stretch>
            <a:fillRect/>
          </a:stretch>
        </p:blipFill>
        <p:spPr>
          <a:xfrm>
            <a:off x="7529195" y="3786505"/>
            <a:ext cx="2657475" cy="2611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0" y="1337945"/>
            <a:ext cx="4925988" cy="5162550"/>
          </a:xfrm>
          <a:prstGeom prst="rect">
            <a:avLst/>
          </a:prstGeom>
          <a:noFill/>
        </p:spPr>
        <p:txBody>
          <a:bodyPr wrap="square" rtlCol="0" anchor="t">
            <a:noAutofit/>
          </a:bodyPr>
          <a:lstStyle/>
          <a:p>
            <a:pPr algn="just">
              <a:lnSpc>
                <a:spcPct val="114000"/>
              </a:lnSpc>
            </a:pPr>
            <a:r>
              <a:rPr lang="en-US" altLang="zh-CN" dirty="0">
                <a:latin typeface="微软雅黑" panose="020B0503020204020204" charset="-122"/>
                <a:ea typeface="微软雅黑" panose="020B0503020204020204" charset="-122"/>
                <a:sym typeface="+mn-ea"/>
              </a:rPr>
              <a:t>Q2</a:t>
            </a:r>
            <a:r>
              <a:rPr lang="zh-CN" altLang="en-US" dirty="0">
                <a:latin typeface="微软雅黑" panose="020B0503020204020204" charset="-122"/>
                <a:ea typeface="微软雅黑" panose="020B0503020204020204" charset="-122"/>
                <a:sym typeface="+mn-ea"/>
              </a:rPr>
              <a:t>：找出不可能发生持续震荡(震荡发生的条件是负反馈) 的强连通分量。</a:t>
            </a:r>
            <a:endParaRPr lang="zh-CN" altLang="en-US" dirty="0">
              <a:latin typeface="微软雅黑" panose="020B0503020204020204" charset="-122"/>
              <a:ea typeface="微软雅黑" panose="020B0503020204020204" charset="-122"/>
            </a:endParaRPr>
          </a:p>
          <a:p>
            <a:pPr algn="just">
              <a:lnSpc>
                <a:spcPct val="114000"/>
              </a:lnSpc>
            </a:pPr>
            <a:endParaRPr lang="zh-CN" altLang="en-US" dirty="0">
              <a:solidFill>
                <a:srgbClr val="FF0000"/>
              </a:solidFill>
              <a:latin typeface="微软雅黑" panose="020B0503020204020204" charset="-122"/>
              <a:ea typeface="微软雅黑" panose="020B0503020204020204" charset="-122"/>
              <a:sym typeface="+mn-ea"/>
            </a:endParaRPr>
          </a:p>
          <a:p>
            <a:pPr algn="just">
              <a:lnSpc>
                <a:spcPct val="114000"/>
              </a:lnSpc>
            </a:pPr>
            <a:endParaRPr lang="zh-CN" altLang="en-US" dirty="0">
              <a:solidFill>
                <a:srgbClr val="FF0000"/>
              </a:solidFill>
              <a:latin typeface="微软雅黑" panose="020B0503020204020204" charset="-122"/>
              <a:ea typeface="微软雅黑" panose="020B0503020204020204" charset="-122"/>
              <a:sym typeface="+mn-ea"/>
            </a:endParaRPr>
          </a:p>
          <a:p>
            <a:pPr algn="just">
              <a:lnSpc>
                <a:spcPct val="114000"/>
              </a:lnSpc>
            </a:pPr>
            <a:r>
              <a:rPr lang="zh-CN" altLang="en-US" dirty="0">
                <a:latin typeface="微软雅黑" panose="020B0503020204020204" charset="-122"/>
                <a:ea typeface="微软雅黑" panose="020B0503020204020204" charset="-122"/>
                <a:sym typeface="+mn-ea"/>
              </a:rPr>
              <a:t>对两环进行分析：</a:t>
            </a:r>
          </a:p>
          <a:p>
            <a:pPr indent="457200" algn="just" fontAlgn="auto">
              <a:lnSpc>
                <a:spcPct val="114000"/>
              </a:lnSpc>
            </a:pPr>
            <a:r>
              <a:rPr lang="zh-CN" altLang="en-US" dirty="0">
                <a:latin typeface="微软雅黑" panose="020B0503020204020204" charset="-122"/>
                <a:ea typeface="微软雅黑" panose="020B0503020204020204" charset="-122"/>
                <a:sym typeface="+mn-ea"/>
              </a:rPr>
              <a:t>根据前文，不震荡可以子向传播，不震荡信号的子节点一定都不震荡。</a:t>
            </a:r>
            <a:r>
              <a:rPr lang="zh-CN" altLang="en-US" dirty="0">
                <a:solidFill>
                  <a:srgbClr val="FF0000"/>
                </a:solidFill>
                <a:latin typeface="微软雅黑" panose="020B0503020204020204" charset="-122"/>
                <a:ea typeface="微软雅黑" panose="020B0503020204020204" charset="-122"/>
                <a:sym typeface="+mn-ea"/>
              </a:rPr>
              <a:t>公共二输入门的输出端是最大的父节点，如果该点信号不能发生震荡则电路其他部分一定不震荡。</a:t>
            </a:r>
            <a:r>
              <a:rPr lang="zh-CN" altLang="en-US" dirty="0">
                <a:latin typeface="微软雅黑" panose="020B0503020204020204" charset="-122"/>
                <a:ea typeface="微软雅黑" panose="020B0503020204020204" charset="-122"/>
                <a:sym typeface="+mn-ea"/>
              </a:rPr>
              <a:t>因此要判断两环能否震荡，应该对二输入门的输出端信号进行</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判断。如果</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，则该强连通分量能震荡；如果</a:t>
            </a:r>
            <a:r>
              <a:rPr lang="en-US" altLang="zh-CN" dirty="0" err="1">
                <a:latin typeface="微软雅黑" panose="020B0503020204020204" charset="-122"/>
                <a:ea typeface="微软雅黑" panose="020B0503020204020204" charset="-122"/>
                <a:sym typeface="+mn-ea"/>
              </a:rPr>
              <a:t>unSAT</a:t>
            </a:r>
            <a:r>
              <a:rPr lang="zh-CN" altLang="en-US" dirty="0">
                <a:latin typeface="微软雅黑" panose="020B0503020204020204" charset="-122"/>
                <a:ea typeface="微软雅黑" panose="020B0503020204020204" charset="-122"/>
                <a:sym typeface="+mn-ea"/>
              </a:rPr>
              <a:t>则不能震荡。</a:t>
            </a:r>
          </a:p>
          <a:p>
            <a:pPr algn="just">
              <a:lnSpc>
                <a:spcPct val="114000"/>
              </a:lnSpc>
            </a:pPr>
            <a:endParaRPr lang="zh-CN" altLang="en-US" dirty="0">
              <a:latin typeface="微软雅黑" panose="020B0503020204020204" charset="-122"/>
              <a:ea typeface="微软雅黑" panose="020B0503020204020204" charset="-122"/>
              <a:sym typeface="+mn-ea"/>
            </a:endParaRPr>
          </a:p>
          <a:p>
            <a:pPr algn="just">
              <a:lnSpc>
                <a:spcPct val="114000"/>
              </a:lnSpc>
            </a:pPr>
            <a:endParaRPr lang="zh-CN" altLang="en-US" dirty="0">
              <a:latin typeface="微软雅黑" panose="020B0503020204020204" charset="-122"/>
              <a:ea typeface="微软雅黑" panose="020B0503020204020204" charset="-122"/>
              <a:sym typeface="+mn-ea"/>
            </a:endParaRPr>
          </a:p>
        </p:txBody>
      </p:sp>
      <p:pic>
        <p:nvPicPr>
          <p:cNvPr id="11" name="图片 10"/>
          <p:cNvPicPr>
            <a:picLocks noChangeAspect="1"/>
          </p:cNvPicPr>
          <p:nvPr/>
        </p:nvPicPr>
        <p:blipFill>
          <a:blip r:embed="rId3"/>
          <a:stretch>
            <a:fillRect/>
          </a:stretch>
        </p:blipFill>
        <p:spPr>
          <a:xfrm>
            <a:off x="6305894" y="1521587"/>
            <a:ext cx="4995545" cy="44373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0" y="462703"/>
            <a:ext cx="794456" cy="738664"/>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2" name="图片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444" y="144879"/>
            <a:ext cx="1836080" cy="512545"/>
          </a:xfrm>
          <a:prstGeom prst="rect">
            <a:avLst/>
          </a:prstGeom>
        </p:spPr>
      </p:pic>
      <p:sp>
        <p:nvSpPr>
          <p:cNvPr id="38" name="矩形 37"/>
          <p:cNvSpPr/>
          <p:nvPr/>
        </p:nvSpPr>
        <p:spPr>
          <a:xfrm flipV="1">
            <a:off x="7529454" y="6772905"/>
            <a:ext cx="4682001" cy="128741"/>
          </a:xfrm>
          <a:prstGeom prst="rect">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合 4"/>
          <p:cNvGrpSpPr/>
          <p:nvPr/>
        </p:nvGrpSpPr>
        <p:grpSpPr>
          <a:xfrm>
            <a:off x="960186" y="462703"/>
            <a:ext cx="9332595" cy="1045373"/>
            <a:chOff x="657845" y="494488"/>
            <a:chExt cx="9332595" cy="1045373"/>
          </a:xfrm>
        </p:grpSpPr>
        <p:sp>
          <p:nvSpPr>
            <p:cNvPr id="6" name="文本框 5"/>
            <p:cNvSpPr txBox="1"/>
            <p:nvPr/>
          </p:nvSpPr>
          <p:spPr>
            <a:xfrm>
              <a:off x="657845" y="494488"/>
              <a:ext cx="5892559" cy="645160"/>
            </a:xfrm>
            <a:prstGeom prst="rect">
              <a:avLst/>
            </a:prstGeom>
            <a:noFill/>
          </p:spPr>
          <p:txBody>
            <a:bodyPr wrap="square" rtlCol="0">
              <a:spAutoFit/>
            </a:bodyPr>
            <a:lstStyle/>
            <a:p>
              <a:pPr marL="0" algn="l" rtl="0" eaLnBrk="1" latinLnBrk="0" hangingPunct="1">
                <a:spcBef>
                  <a:spcPts val="0"/>
                </a:spcBef>
                <a:spcAft>
                  <a:spcPts val="0"/>
                </a:spcAft>
              </a:pPr>
              <a:r>
                <a:rPr lang="zh-CN" altLang="en-US" sz="3600" kern="1200" dirty="0">
                  <a:solidFill>
                    <a:srgbClr val="000000"/>
                  </a:solidFill>
                  <a:effectLst/>
                  <a:latin typeface="隶书" panose="02010509060101010101" charset="-122"/>
                  <a:ea typeface="隶书" panose="02010509060101010101" charset="-122"/>
                  <a:cs typeface="字魂105号-简雅黑" panose="00000500000000000000" pitchFamily="2" charset="-122"/>
                </a:rPr>
                <a:t>思路分析</a:t>
              </a:r>
              <a:endParaRPr lang="en-US" altLang="zh-CN" sz="3600" kern="1200" dirty="0">
                <a:solidFill>
                  <a:srgbClr val="000000"/>
                </a:solidFill>
                <a:effectLst/>
                <a:latin typeface="隶书" panose="02010509060101010101" charset="-122"/>
                <a:ea typeface="隶书" panose="02010509060101010101" charset="-122"/>
                <a:cs typeface="字魂105号-简雅黑" panose="00000500000000000000" pitchFamily="2" charset="-122"/>
              </a:endParaRPr>
            </a:p>
          </p:txBody>
        </p:sp>
        <p:sp>
          <p:nvSpPr>
            <p:cNvPr id="7" name="文本框 6"/>
            <p:cNvSpPr txBox="1"/>
            <p:nvPr/>
          </p:nvSpPr>
          <p:spPr>
            <a:xfrm>
              <a:off x="657845" y="1017891"/>
              <a:ext cx="9332595" cy="521970"/>
            </a:xfrm>
            <a:prstGeom prst="rect">
              <a:avLst/>
            </a:prstGeom>
            <a:noFill/>
          </p:spPr>
          <p:txBody>
            <a:bodyPr wrap="square">
              <a:spAutoFit/>
            </a:bodyPr>
            <a:lstStyle/>
            <a:p>
              <a:endParaRPr lang="en-US" altLang="zh-CN" sz="2800" dirty="0">
                <a:solidFill>
                  <a:schemeClr val="tx1">
                    <a:lumMod val="50000"/>
                    <a:lumOff val="50000"/>
                  </a:schemeClr>
                </a:solidFill>
                <a:latin typeface="隶书" panose="02010509060101010101" charset="-122"/>
                <a:ea typeface="隶书" panose="02010509060101010101" charset="-122"/>
                <a:cs typeface="字魂105号-简雅黑" panose="00000500000000000000" pitchFamily="2" charset="-122"/>
                <a:sym typeface="+mn-ea"/>
              </a:endParaRPr>
            </a:p>
          </p:txBody>
        </p:sp>
      </p:grpSp>
      <p:sp>
        <p:nvSpPr>
          <p:cNvPr id="3" name="文本框 2"/>
          <p:cNvSpPr txBox="1"/>
          <p:nvPr/>
        </p:nvSpPr>
        <p:spPr>
          <a:xfrm>
            <a:off x="960121" y="1337945"/>
            <a:ext cx="4958840" cy="2009775"/>
          </a:xfrm>
          <a:prstGeom prst="rect">
            <a:avLst/>
          </a:prstGeom>
          <a:noFill/>
        </p:spPr>
        <p:txBody>
          <a:bodyPr wrap="square" rtlCol="0" anchor="t">
            <a:noAutofit/>
          </a:bodyPr>
          <a:lstStyle/>
          <a:p>
            <a:pPr algn="just">
              <a:lnSpc>
                <a:spcPct val="114000"/>
              </a:lnSpc>
            </a:pPr>
            <a:r>
              <a:rPr lang="en-US" altLang="zh-CN" dirty="0">
                <a:latin typeface="微软雅黑" panose="020B0503020204020204" charset="-122"/>
                <a:ea typeface="微软雅黑" panose="020B0503020204020204" charset="-122"/>
                <a:sym typeface="+mn-ea"/>
              </a:rPr>
              <a:t>Q2</a:t>
            </a:r>
            <a:r>
              <a:rPr lang="zh-CN" altLang="en-US" dirty="0">
                <a:latin typeface="微软雅黑" panose="020B0503020204020204" charset="-122"/>
                <a:ea typeface="微软雅黑" panose="020B0503020204020204" charset="-122"/>
                <a:sym typeface="+mn-ea"/>
              </a:rPr>
              <a:t>：找出不可能发生持续震荡(震荡发生的条件是负反馈) 的强连通分量。</a:t>
            </a:r>
            <a:endParaRPr lang="zh-CN" altLang="en-US" dirty="0">
              <a:latin typeface="微软雅黑" panose="020B0503020204020204" charset="-122"/>
              <a:ea typeface="微软雅黑" panose="020B0503020204020204" charset="-122"/>
            </a:endParaRPr>
          </a:p>
          <a:p>
            <a:pPr algn="just">
              <a:lnSpc>
                <a:spcPct val="114000"/>
              </a:lnSpc>
            </a:pPr>
            <a:endParaRPr lang="zh-CN" altLang="en-US" dirty="0">
              <a:latin typeface="微软雅黑" panose="020B0503020204020204" charset="-122"/>
              <a:ea typeface="微软雅黑" panose="020B0503020204020204" charset="-122"/>
              <a:sym typeface="+mn-ea"/>
            </a:endParaRPr>
          </a:p>
          <a:p>
            <a:pPr algn="just">
              <a:lnSpc>
                <a:spcPct val="114000"/>
              </a:lnSpc>
            </a:pPr>
            <a:endParaRPr lang="zh-CN" altLang="en-US" dirty="0">
              <a:latin typeface="微软雅黑" panose="020B0503020204020204" charset="-122"/>
              <a:ea typeface="微软雅黑" panose="020B0503020204020204" charset="-122"/>
              <a:sym typeface="+mn-ea"/>
            </a:endParaRPr>
          </a:p>
        </p:txBody>
      </p:sp>
      <p:sp>
        <p:nvSpPr>
          <p:cNvPr id="2" name="文本框 1"/>
          <p:cNvSpPr txBox="1"/>
          <p:nvPr/>
        </p:nvSpPr>
        <p:spPr>
          <a:xfrm>
            <a:off x="960120" y="2087880"/>
            <a:ext cx="4958840" cy="4192270"/>
          </a:xfrm>
          <a:prstGeom prst="rect">
            <a:avLst/>
          </a:prstGeom>
          <a:noFill/>
        </p:spPr>
        <p:txBody>
          <a:bodyPr wrap="square" rtlCol="0" anchor="t">
            <a:spAutoFit/>
          </a:bodyPr>
          <a:lstStyle/>
          <a:p>
            <a:pPr algn="just">
              <a:lnSpc>
                <a:spcPct val="114000"/>
              </a:lnSpc>
            </a:pPr>
            <a:r>
              <a:rPr lang="zh-CN" altLang="en-US" dirty="0">
                <a:latin typeface="微软雅黑" panose="020B0503020204020204" charset="-122"/>
                <a:ea typeface="微软雅黑" panose="020B0503020204020204" charset="-122"/>
                <a:sym typeface="+mn-ea"/>
              </a:rPr>
              <a:t>对三环进行分析：</a:t>
            </a:r>
          </a:p>
          <a:p>
            <a:pPr indent="457200" algn="just">
              <a:lnSpc>
                <a:spcPct val="114000"/>
              </a:lnSpc>
            </a:pPr>
            <a:r>
              <a:rPr lang="zh-CN" altLang="en-US" dirty="0">
                <a:latin typeface="微软雅黑" panose="020B0503020204020204" charset="-122"/>
                <a:ea typeface="微软雅黑" panose="020B0503020204020204" charset="-122"/>
                <a:sym typeface="+mn-ea"/>
              </a:rPr>
              <a:t>思路同样是对公共二输入门的输出端进行</a:t>
            </a:r>
            <a:r>
              <a:rPr lang="en-US" altLang="zh-CN" dirty="0">
                <a:latin typeface="微软雅黑" panose="020B0503020204020204" charset="-122"/>
                <a:ea typeface="微软雅黑" panose="020B0503020204020204" charset="-122"/>
                <a:sym typeface="+mn-ea"/>
              </a:rPr>
              <a:t>SAT</a:t>
            </a:r>
            <a:r>
              <a:rPr lang="zh-CN" altLang="en-US" dirty="0">
                <a:latin typeface="微软雅黑" panose="020B0503020204020204" charset="-122"/>
                <a:ea typeface="微软雅黑" panose="020B0503020204020204" charset="-122"/>
                <a:sym typeface="+mn-ea"/>
              </a:rPr>
              <a:t>判断。三环电路一定有两个公共的二输入门，假设输出端为</a:t>
            </a: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。要注意的是，</a:t>
            </a:r>
            <a:r>
              <a:rPr lang="zh-CN" altLang="en-US" dirty="0">
                <a:solidFill>
                  <a:srgbClr val="FF0000"/>
                </a:solidFill>
                <a:latin typeface="微软雅黑" panose="020B0503020204020204" charset="-122"/>
                <a:ea typeface="微软雅黑" panose="020B0503020204020204" charset="-122"/>
                <a:sym typeface="+mn-ea"/>
              </a:rPr>
              <a:t>不能分别对</a:t>
            </a:r>
            <a:r>
              <a:rPr lang="en-US" altLang="zh-CN" dirty="0">
                <a:solidFill>
                  <a:srgbClr val="FF0000"/>
                </a:solidFill>
                <a:latin typeface="微软雅黑" panose="020B0503020204020204" charset="-122"/>
                <a:ea typeface="微软雅黑" panose="020B0503020204020204" charset="-122"/>
                <a:sym typeface="+mn-ea"/>
              </a:rPr>
              <a:t>A</a:t>
            </a:r>
            <a:r>
              <a:rPr lang="zh-CN" altLang="en-US" dirty="0">
                <a:solidFill>
                  <a:srgbClr val="FF0000"/>
                </a:solidFill>
                <a:latin typeface="微软雅黑" panose="020B0503020204020204" charset="-122"/>
                <a:ea typeface="微软雅黑" panose="020B0503020204020204" charset="-122"/>
                <a:sym typeface="+mn-ea"/>
              </a:rPr>
              <a:t>、</a:t>
            </a:r>
            <a:r>
              <a:rPr lang="en-US" altLang="zh-CN" dirty="0">
                <a:solidFill>
                  <a:srgbClr val="FF0000"/>
                </a:solidFill>
                <a:latin typeface="微软雅黑" panose="020B0503020204020204" charset="-122"/>
                <a:ea typeface="微软雅黑" panose="020B0503020204020204" charset="-122"/>
                <a:sym typeface="+mn-ea"/>
              </a:rPr>
              <a:t>B</a:t>
            </a:r>
            <a:r>
              <a:rPr lang="zh-CN" altLang="en-US" dirty="0">
                <a:solidFill>
                  <a:srgbClr val="FF0000"/>
                </a:solidFill>
                <a:latin typeface="微软雅黑" panose="020B0503020204020204" charset="-122"/>
                <a:ea typeface="微软雅黑" panose="020B0503020204020204" charset="-122"/>
                <a:sym typeface="+mn-ea"/>
              </a:rPr>
              <a:t>中某一个信号进行</a:t>
            </a:r>
            <a:r>
              <a:rPr lang="en-US" altLang="zh-CN" dirty="0">
                <a:solidFill>
                  <a:srgbClr val="FF0000"/>
                </a:solidFill>
                <a:latin typeface="微软雅黑" panose="020B0503020204020204" charset="-122"/>
                <a:ea typeface="微软雅黑" panose="020B0503020204020204" charset="-122"/>
                <a:sym typeface="+mn-ea"/>
              </a:rPr>
              <a:t>SAT</a:t>
            </a:r>
            <a:r>
              <a:rPr lang="zh-CN" altLang="en-US" dirty="0">
                <a:solidFill>
                  <a:srgbClr val="FF0000"/>
                </a:solidFill>
                <a:latin typeface="微软雅黑" panose="020B0503020204020204" charset="-122"/>
                <a:ea typeface="微软雅黑" panose="020B0503020204020204" charset="-122"/>
                <a:sym typeface="+mn-ea"/>
              </a:rPr>
              <a:t>判断来判断电路能否震荡</a:t>
            </a:r>
            <a:r>
              <a:rPr lang="zh-CN" altLang="en-US" dirty="0">
                <a:latin typeface="微软雅黑" panose="020B0503020204020204" charset="-122"/>
                <a:ea typeface="微软雅黑" panose="020B0503020204020204" charset="-122"/>
                <a:sym typeface="+mn-ea"/>
              </a:rPr>
              <a:t>，因为若两个信号只能同时震荡而不能分别震荡，这时对其中一条线拆分后列</a:t>
            </a:r>
            <a:r>
              <a:rPr lang="en-US" altLang="zh-CN" dirty="0">
                <a:latin typeface="微软雅黑" panose="020B0503020204020204" charset="-122"/>
                <a:ea typeface="微软雅黑" panose="020B0503020204020204" charset="-122"/>
                <a:sym typeface="+mn-ea"/>
              </a:rPr>
              <a:t>CNF</a:t>
            </a:r>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CNF</a:t>
            </a:r>
            <a:r>
              <a:rPr lang="zh-CN" altLang="en-US" dirty="0">
                <a:latin typeface="微软雅黑" panose="020B0503020204020204" charset="-122"/>
                <a:ea typeface="微软雅黑" panose="020B0503020204020204" charset="-122"/>
                <a:sym typeface="+mn-ea"/>
              </a:rPr>
              <a:t>中会包含另一个震荡环路的信息，震荡环路本身逻辑含有矛盾，会自动得出</a:t>
            </a:r>
            <a:r>
              <a:rPr lang="en-US" altLang="zh-CN" dirty="0" err="1">
                <a:latin typeface="微软雅黑" panose="020B0503020204020204" charset="-122"/>
                <a:ea typeface="微软雅黑" panose="020B0503020204020204" charset="-122"/>
                <a:sym typeface="+mn-ea"/>
              </a:rPr>
              <a:t>unSAT</a:t>
            </a:r>
            <a:r>
              <a:rPr lang="zh-CN" altLang="en-US" dirty="0">
                <a:latin typeface="微软雅黑" panose="020B0503020204020204" charset="-122"/>
                <a:ea typeface="微软雅黑" panose="020B0503020204020204" charset="-122"/>
                <a:sym typeface="+mn-ea"/>
              </a:rPr>
              <a:t>的结果。因此首先应该先同时断开</a:t>
            </a:r>
            <a:r>
              <a:rPr lang="en-US" altLang="zh-CN" dirty="0">
                <a:latin typeface="微软雅黑" panose="020B0503020204020204" charset="-122"/>
                <a:ea typeface="微软雅黑" panose="020B0503020204020204" charset="-122"/>
                <a:sym typeface="+mn-ea"/>
              </a:rPr>
              <a:t>A</a:t>
            </a:r>
            <a:r>
              <a:rPr lang="zh-CN" altLang="en-US" dirty="0">
                <a:latin typeface="微软雅黑" panose="020B0503020204020204" charset="-122"/>
                <a:ea typeface="微软雅黑" panose="020B0503020204020204" charset="-122"/>
                <a:sym typeface="+mn-ea"/>
              </a:rPr>
              <a:t>、</a:t>
            </a:r>
            <a:r>
              <a:rPr lang="en-US" altLang="zh-CN" dirty="0">
                <a:latin typeface="微软雅黑" panose="020B0503020204020204" charset="-122"/>
                <a:ea typeface="微软雅黑" panose="020B0503020204020204" charset="-122"/>
                <a:sym typeface="+mn-ea"/>
              </a:rPr>
              <a:t>B</a:t>
            </a:r>
            <a:r>
              <a:rPr lang="zh-CN" altLang="en-US" dirty="0">
                <a:latin typeface="微软雅黑" panose="020B0503020204020204" charset="-122"/>
                <a:ea typeface="微软雅黑" panose="020B0503020204020204" charset="-122"/>
                <a:sym typeface="+mn-ea"/>
              </a:rPr>
              <a:t>并切分，列同时震荡的</a:t>
            </a:r>
            <a:r>
              <a:rPr lang="en-US" altLang="zh-CN" dirty="0">
                <a:latin typeface="微软雅黑" panose="020B0503020204020204" charset="-122"/>
                <a:ea typeface="微软雅黑" panose="020B0503020204020204" charset="-122"/>
                <a:sym typeface="+mn-ea"/>
              </a:rPr>
              <a:t>CNF</a:t>
            </a:r>
            <a:r>
              <a:rPr lang="zh-CN" altLang="en-US" dirty="0">
                <a:solidFill>
                  <a:schemeClr val="tx1"/>
                </a:solidFill>
                <a:latin typeface="微软雅黑" panose="020B0503020204020204" charset="-122"/>
                <a:ea typeface="微软雅黑" panose="020B0503020204020204" charset="-122"/>
                <a:sym typeface="+mn-ea"/>
              </a:rPr>
              <a:t>。若</a:t>
            </a:r>
            <a:r>
              <a:rPr lang="en-US" altLang="zh-CN" dirty="0">
                <a:solidFill>
                  <a:schemeClr val="tx1"/>
                </a:solidFill>
                <a:latin typeface="微软雅黑" panose="020B0503020204020204" charset="-122"/>
                <a:ea typeface="微软雅黑" panose="020B0503020204020204" charset="-122"/>
                <a:sym typeface="+mn-ea"/>
              </a:rPr>
              <a:t>A</a:t>
            </a:r>
            <a:r>
              <a:rPr lang="zh-CN" altLang="en-US" dirty="0">
                <a:solidFill>
                  <a:schemeClr val="tx1"/>
                </a:solidFill>
                <a:latin typeface="微软雅黑" panose="020B0503020204020204" charset="-122"/>
                <a:ea typeface="微软雅黑" panose="020B0503020204020204" charset="-122"/>
                <a:sym typeface="+mn-ea"/>
              </a:rPr>
              <a:t>、</a:t>
            </a:r>
            <a:r>
              <a:rPr lang="en-US" altLang="zh-CN" dirty="0">
                <a:solidFill>
                  <a:schemeClr val="tx1"/>
                </a:solidFill>
                <a:latin typeface="微软雅黑" panose="020B0503020204020204" charset="-122"/>
                <a:ea typeface="微软雅黑" panose="020B0503020204020204" charset="-122"/>
                <a:sym typeface="+mn-ea"/>
              </a:rPr>
              <a:t>B</a:t>
            </a:r>
            <a:r>
              <a:rPr lang="zh-CN" altLang="en-US" dirty="0">
                <a:solidFill>
                  <a:schemeClr val="tx1"/>
                </a:solidFill>
                <a:latin typeface="微软雅黑" panose="020B0503020204020204" charset="-122"/>
                <a:ea typeface="微软雅黑" panose="020B0503020204020204" charset="-122"/>
                <a:sym typeface="+mn-ea"/>
              </a:rPr>
              <a:t>同时震荡结果为</a:t>
            </a:r>
            <a:r>
              <a:rPr lang="en-US" altLang="zh-CN" dirty="0" err="1">
                <a:solidFill>
                  <a:schemeClr val="tx1"/>
                </a:solidFill>
                <a:latin typeface="微软雅黑" panose="020B0503020204020204" charset="-122"/>
                <a:ea typeface="微软雅黑" panose="020B0503020204020204" charset="-122"/>
                <a:sym typeface="+mn-ea"/>
              </a:rPr>
              <a:t>unSAT</a:t>
            </a:r>
            <a:r>
              <a:rPr lang="zh-CN" altLang="en-US" dirty="0">
                <a:solidFill>
                  <a:schemeClr val="tx1"/>
                </a:solidFill>
                <a:latin typeface="微软雅黑" panose="020B0503020204020204" charset="-122"/>
                <a:ea typeface="微软雅黑" panose="020B0503020204020204" charset="-122"/>
                <a:sym typeface="+mn-ea"/>
              </a:rPr>
              <a:t>，再单独对</a:t>
            </a:r>
            <a:r>
              <a:rPr lang="en-US" altLang="zh-CN" dirty="0">
                <a:solidFill>
                  <a:schemeClr val="tx1"/>
                </a:solidFill>
                <a:latin typeface="微软雅黑" panose="020B0503020204020204" charset="-122"/>
                <a:ea typeface="微软雅黑" panose="020B0503020204020204" charset="-122"/>
                <a:sym typeface="+mn-ea"/>
              </a:rPr>
              <a:t>A</a:t>
            </a:r>
            <a:r>
              <a:rPr lang="zh-CN" altLang="en-US" dirty="0">
                <a:solidFill>
                  <a:schemeClr val="tx1"/>
                </a:solidFill>
                <a:latin typeface="微软雅黑" panose="020B0503020204020204" charset="-122"/>
                <a:ea typeface="微软雅黑" panose="020B0503020204020204" charset="-122"/>
                <a:sym typeface="+mn-ea"/>
              </a:rPr>
              <a:t>、</a:t>
            </a:r>
            <a:r>
              <a:rPr lang="en-US" altLang="zh-CN" dirty="0">
                <a:solidFill>
                  <a:schemeClr val="tx1"/>
                </a:solidFill>
                <a:latin typeface="微软雅黑" panose="020B0503020204020204" charset="-122"/>
                <a:ea typeface="微软雅黑" panose="020B0503020204020204" charset="-122"/>
                <a:sym typeface="+mn-ea"/>
              </a:rPr>
              <a:t>B</a:t>
            </a:r>
            <a:r>
              <a:rPr lang="zh-CN" altLang="en-US" dirty="0">
                <a:solidFill>
                  <a:schemeClr val="tx1"/>
                </a:solidFill>
                <a:latin typeface="微软雅黑" panose="020B0503020204020204" charset="-122"/>
                <a:ea typeface="微软雅黑" panose="020B0503020204020204" charset="-122"/>
                <a:sym typeface="+mn-ea"/>
              </a:rPr>
              <a:t>进行</a:t>
            </a:r>
            <a:r>
              <a:rPr lang="en-US" altLang="zh-CN" dirty="0">
                <a:solidFill>
                  <a:schemeClr val="tx1"/>
                </a:solidFill>
                <a:latin typeface="微软雅黑" panose="020B0503020204020204" charset="-122"/>
                <a:ea typeface="微软雅黑" panose="020B0503020204020204" charset="-122"/>
                <a:sym typeface="+mn-ea"/>
              </a:rPr>
              <a:t>SAT</a:t>
            </a:r>
            <a:r>
              <a:rPr lang="zh-CN" altLang="en-US" dirty="0">
                <a:solidFill>
                  <a:schemeClr val="tx1"/>
                </a:solidFill>
                <a:latin typeface="微软雅黑" panose="020B0503020204020204" charset="-122"/>
                <a:ea typeface="微软雅黑" panose="020B0503020204020204" charset="-122"/>
                <a:sym typeface="+mn-ea"/>
              </a:rPr>
              <a:t>判断，若再次</a:t>
            </a:r>
            <a:r>
              <a:rPr lang="en-US" altLang="zh-CN" dirty="0" err="1">
                <a:solidFill>
                  <a:schemeClr val="tx1"/>
                </a:solidFill>
                <a:latin typeface="微软雅黑" panose="020B0503020204020204" charset="-122"/>
                <a:ea typeface="微软雅黑" panose="020B0503020204020204" charset="-122"/>
                <a:sym typeface="+mn-ea"/>
              </a:rPr>
              <a:t>unSAT</a:t>
            </a:r>
            <a:r>
              <a:rPr lang="zh-CN" altLang="en-US" dirty="0">
                <a:solidFill>
                  <a:schemeClr val="tx1"/>
                </a:solidFill>
                <a:latin typeface="微软雅黑" panose="020B0503020204020204" charset="-122"/>
                <a:ea typeface="微软雅黑" panose="020B0503020204020204" charset="-122"/>
                <a:sym typeface="+mn-ea"/>
              </a:rPr>
              <a:t>则不能震荡。反之则可以震荡。</a:t>
            </a:r>
          </a:p>
        </p:txBody>
      </p:sp>
      <p:pic>
        <p:nvPicPr>
          <p:cNvPr id="13" name="图片 12"/>
          <p:cNvPicPr>
            <a:picLocks noChangeAspect="1"/>
          </p:cNvPicPr>
          <p:nvPr/>
        </p:nvPicPr>
        <p:blipFill>
          <a:blip r:embed="rId3"/>
          <a:stretch>
            <a:fillRect/>
          </a:stretch>
        </p:blipFill>
        <p:spPr>
          <a:xfrm>
            <a:off x="7044690" y="3724910"/>
            <a:ext cx="3977640" cy="855345"/>
          </a:xfrm>
          <a:prstGeom prst="rect">
            <a:avLst/>
          </a:prstGeom>
        </p:spPr>
      </p:pic>
      <p:pic>
        <p:nvPicPr>
          <p:cNvPr id="15" name="图片 14"/>
          <p:cNvPicPr>
            <a:picLocks noChangeAspect="1"/>
          </p:cNvPicPr>
          <p:nvPr/>
        </p:nvPicPr>
        <p:blipFill>
          <a:blip r:embed="rId4"/>
          <a:stretch>
            <a:fillRect/>
          </a:stretch>
        </p:blipFill>
        <p:spPr>
          <a:xfrm>
            <a:off x="6934835" y="4663440"/>
            <a:ext cx="4439920" cy="2016760"/>
          </a:xfrm>
          <a:prstGeom prst="rect">
            <a:avLst/>
          </a:prstGeom>
        </p:spPr>
      </p:pic>
      <p:pic>
        <p:nvPicPr>
          <p:cNvPr id="4" name="图片 3"/>
          <p:cNvPicPr>
            <a:picLocks noChangeAspect="1"/>
          </p:cNvPicPr>
          <p:nvPr/>
        </p:nvPicPr>
        <p:blipFill>
          <a:blip r:embed="rId5"/>
          <a:stretch>
            <a:fillRect/>
          </a:stretch>
        </p:blipFill>
        <p:spPr>
          <a:xfrm>
            <a:off x="7529454" y="462703"/>
            <a:ext cx="2530475" cy="3086735"/>
          </a:xfrm>
          <a:prstGeom prst="rect">
            <a:avLst/>
          </a:prstGeom>
        </p:spPr>
      </p:pic>
      <p:sp>
        <p:nvSpPr>
          <p:cNvPr id="8" name="文本框 7">
            <a:extLst>
              <a:ext uri="{FF2B5EF4-FFF2-40B4-BE49-F238E27FC236}">
                <a16:creationId xmlns:a16="http://schemas.microsoft.com/office/drawing/2014/main" id="{16E1F079-0CF4-7286-48EA-D703A4FC5F35}"/>
              </a:ext>
            </a:extLst>
          </p:cNvPr>
          <p:cNvSpPr txBox="1"/>
          <p:nvPr/>
        </p:nvSpPr>
        <p:spPr>
          <a:xfrm>
            <a:off x="11104210" y="4665492"/>
            <a:ext cx="980105" cy="1477328"/>
          </a:xfrm>
          <a:prstGeom prst="rect">
            <a:avLst/>
          </a:prstGeom>
          <a:noFill/>
        </p:spPr>
        <p:txBody>
          <a:bodyPr wrap="square" rtlCol="0">
            <a:spAutoFit/>
          </a:bodyPr>
          <a:lstStyle/>
          <a:p>
            <a:r>
              <a:rPr lang="zh-CN" altLang="en-US" sz="1800" dirty="0"/>
              <a:t>使用了</a:t>
            </a:r>
            <a:r>
              <a:rPr lang="en-US" altLang="zh-CN" sz="1800" dirty="0"/>
              <a:t>Tseitin</a:t>
            </a:r>
            <a:r>
              <a:rPr lang="zh-CN" altLang="en-US" sz="1800" dirty="0"/>
              <a:t>编码减少子句数目</a:t>
            </a:r>
          </a:p>
        </p:txBody>
      </p:sp>
      <p:sp>
        <p:nvSpPr>
          <p:cNvPr id="9" name="矩形 8">
            <a:extLst>
              <a:ext uri="{FF2B5EF4-FFF2-40B4-BE49-F238E27FC236}">
                <a16:creationId xmlns:a16="http://schemas.microsoft.com/office/drawing/2014/main" id="{D0A838D6-2CFC-D1AA-6093-DC51D65654F9}"/>
              </a:ext>
            </a:extLst>
          </p:cNvPr>
          <p:cNvSpPr/>
          <p:nvPr/>
        </p:nvSpPr>
        <p:spPr>
          <a:xfrm>
            <a:off x="8091120" y="1152123"/>
            <a:ext cx="401072" cy="461665"/>
          </a:xfrm>
          <a:prstGeom prst="rect">
            <a:avLst/>
          </a:prstGeom>
          <a:noFill/>
        </p:spPr>
        <p:txBody>
          <a:bodyPr wrap="none" lIns="91440" tIns="45720" rIns="91440" bIns="45720">
            <a:spAutoFit/>
          </a:bodyPr>
          <a:lstStyle/>
          <a:p>
            <a:pPr algn="ctr"/>
            <a:r>
              <a:rPr lang="en-US" altLang="zh-CN" sz="2400" b="0" cap="none" spc="0" dirty="0">
                <a:ln w="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A</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10" name="矩形 9">
            <a:extLst>
              <a:ext uri="{FF2B5EF4-FFF2-40B4-BE49-F238E27FC236}">
                <a16:creationId xmlns:a16="http://schemas.microsoft.com/office/drawing/2014/main" id="{8A3638C1-203E-5D69-E2E6-EF209BE8EAA5}"/>
              </a:ext>
            </a:extLst>
          </p:cNvPr>
          <p:cNvSpPr/>
          <p:nvPr/>
        </p:nvSpPr>
        <p:spPr>
          <a:xfrm>
            <a:off x="7647767" y="2243873"/>
            <a:ext cx="377027" cy="461665"/>
          </a:xfrm>
          <a:prstGeom prst="rect">
            <a:avLst/>
          </a:prstGeom>
          <a:noFill/>
        </p:spPr>
        <p:txBody>
          <a:bodyPr wrap="none" lIns="91440" tIns="45720" rIns="91440" bIns="45720">
            <a:spAutoFit/>
          </a:bodyPr>
          <a:lstStyle/>
          <a:p>
            <a:pPr algn="ctr"/>
            <a:r>
              <a:rPr lang="en-US" altLang="zh-CN" sz="2400" dirty="0">
                <a:ln w="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B</a:t>
            </a:r>
            <a:endParaRPr lang="zh-CN" altLang="en-US" sz="2400" b="0" cap="none" spc="0" dirty="0">
              <a:ln w="0"/>
              <a:solidFill>
                <a:schemeClr val="accent1"/>
              </a:solidFill>
              <a:effectLst>
                <a:outerShdw blurRad="38100" dist="25400" dir="5400000" algn="ctr" rotWithShape="0">
                  <a:srgbClr val="6E747A">
                    <a:alpha val="43000"/>
                  </a:srgbClr>
                </a:outerShdw>
              </a:effectLst>
            </a:endParaRPr>
          </a:p>
        </p:txBody>
      </p:sp>
      <p:sp>
        <p:nvSpPr>
          <p:cNvPr id="12" name="文本框 11">
            <a:extLst>
              <a:ext uri="{FF2B5EF4-FFF2-40B4-BE49-F238E27FC236}">
                <a16:creationId xmlns:a16="http://schemas.microsoft.com/office/drawing/2014/main" id="{288DB658-0C82-1051-140F-B5598FD48468}"/>
              </a:ext>
            </a:extLst>
          </p:cNvPr>
          <p:cNvSpPr txBox="1"/>
          <p:nvPr/>
        </p:nvSpPr>
        <p:spPr>
          <a:xfrm>
            <a:off x="11104210" y="3999349"/>
            <a:ext cx="1147106" cy="369332"/>
          </a:xfrm>
          <a:prstGeom prst="rect">
            <a:avLst/>
          </a:prstGeom>
          <a:noFill/>
        </p:spPr>
        <p:txBody>
          <a:bodyPr wrap="square">
            <a:spAutoFit/>
          </a:bodyPr>
          <a:lstStyle/>
          <a:p>
            <a:r>
              <a:rPr lang="zh-CN" altLang="en-US" dirty="0">
                <a:highlight>
                  <a:srgbClr val="FFFF00"/>
                </a:highlight>
              </a:rPr>
              <a:t>两点</a:t>
            </a:r>
            <a:r>
              <a:rPr lang="en-US" altLang="zh-CN" dirty="0">
                <a:highlight>
                  <a:srgbClr val="FFFF00"/>
                </a:highlight>
              </a:rPr>
              <a:t>SAT</a:t>
            </a:r>
            <a:endParaRPr lang="zh-CN" altLang="en-US" dirty="0">
              <a:highlight>
                <a:srgbClr val="FFFF00"/>
              </a:highlight>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UzM2Q0NzAyODI5OWFmZmU3M2MxZGE1OTFiMWEwN2E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97.38440944881893,&quot;left&quot;:126.89905511811023,&quot;top&quot;:150.84976377952756,&quot;width&quot;:363.745511811023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97.38440944881893,&quot;left&quot;:126.89905511811023,&quot;top&quot;:150.84976377952756,&quot;width&quot;:363.745511811023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59.00141732283464,&quot;left&quot;:21.15,&quot;top&quot;:141.24858267716536,&quot;width&quot;:914.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50.3352755905511,&quot;left&quot;:126.89905511811023,&quot;top&quot;:150.84976377952754,&quot;width&quot;:363.7455118110236}"/>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1816</Words>
  <Application>Microsoft Office PowerPoint</Application>
  <PresentationFormat>宽屏</PresentationFormat>
  <Paragraphs>145</Paragraphs>
  <Slides>19</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FZCuHeiSongS-B-GB</vt:lpstr>
      <vt:lpstr>FZDaWeiTiS-R-GB</vt:lpstr>
      <vt:lpstr>FZShengShiKaiShuS-EB-GB</vt:lpstr>
      <vt:lpstr>仿宋</vt:lpstr>
      <vt:lpstr>华文楷体</vt:lpstr>
      <vt:lpstr>楷体</vt:lpstr>
      <vt:lpstr>隶书</vt:lpstr>
      <vt:lpstr>思源黑体 CN Light</vt:lpstr>
      <vt:lpstr>宋体</vt:lpstr>
      <vt:lpstr>微软雅黑</vt:lpstr>
      <vt:lpstr>字魂105号-简雅黑</vt:lpstr>
      <vt:lpstr>Arial</vt:lpstr>
      <vt:lpstr>Calibri</vt:lpstr>
      <vt:lpstr>Cambria Math</vt:lpstr>
      <vt:lpstr>Times New Roman</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XiaoYang</dc:creator>
  <cp:lastModifiedBy>2317461036@qq.com</cp:lastModifiedBy>
  <cp:revision>28</cp:revision>
  <dcterms:created xsi:type="dcterms:W3CDTF">2023-08-09T12:44:00Z</dcterms:created>
  <dcterms:modified xsi:type="dcterms:W3CDTF">2024-12-23T04:45:26Z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F4817D9E44D249C19EF34E5409A97289_13</vt:lpwstr>
  </property>
  <property fmtid="{D5CDD505-2E9C-101B-9397-08002B2CF9AE}" pid="3" name="KSOProductBuildVer">
    <vt:lpwstr>2052-12.1.0.19302</vt:lpwstr>
  </property>
</Properties>
</file>